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2"/>
  </p:sldMasterIdLst>
  <p:notesMasterIdLst>
    <p:notesMasterId r:id="rId53"/>
  </p:notesMasterIdLst>
  <p:handoutMasterIdLst>
    <p:handoutMasterId r:id="rId54"/>
  </p:handoutMasterIdLst>
  <p:sldIdLst>
    <p:sldId id="405" r:id="rId3"/>
    <p:sldId id="361" r:id="rId4"/>
    <p:sldId id="414" r:id="rId5"/>
    <p:sldId id="406" r:id="rId6"/>
    <p:sldId id="362" r:id="rId7"/>
    <p:sldId id="385" r:id="rId8"/>
    <p:sldId id="364" r:id="rId9"/>
    <p:sldId id="386" r:id="rId10"/>
    <p:sldId id="387" r:id="rId11"/>
    <p:sldId id="407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5" r:id="rId20"/>
    <p:sldId id="408" r:id="rId21"/>
    <p:sldId id="366" r:id="rId22"/>
    <p:sldId id="367" r:id="rId23"/>
    <p:sldId id="368" r:id="rId24"/>
    <p:sldId id="369" r:id="rId25"/>
    <p:sldId id="370" r:id="rId26"/>
    <p:sldId id="371" r:id="rId27"/>
    <p:sldId id="372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12" r:id="rId38"/>
    <p:sldId id="373" r:id="rId39"/>
    <p:sldId id="374" r:id="rId40"/>
    <p:sldId id="375" r:id="rId41"/>
    <p:sldId id="384" r:id="rId42"/>
    <p:sldId id="410" r:id="rId43"/>
    <p:sldId id="377" r:id="rId44"/>
    <p:sldId id="378" r:id="rId45"/>
    <p:sldId id="379" r:id="rId46"/>
    <p:sldId id="415" r:id="rId47"/>
    <p:sldId id="380" r:id="rId48"/>
    <p:sldId id="381" r:id="rId49"/>
    <p:sldId id="382" r:id="rId50"/>
    <p:sldId id="383" r:id="rId51"/>
    <p:sldId id="413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-1435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90B7A1-A1D4-4857-821E-5AA2E5E33046}" type="datetimeFigureOut">
              <a:rPr lang="de-DE" smtClean="0"/>
              <a:t>10.05.2019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DC608-BDC7-40A2-84FB-FF2A19AD11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0394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053BA-F7D9-481A-9841-1F8CAEB880F0}" type="datetimeFigureOut">
              <a:rPr lang="de-DE" smtClean="0"/>
              <a:t>10.05.2019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5326E-0839-49E5-8582-88DDAE87A0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142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8442" y="673654"/>
            <a:ext cx="7864196" cy="488347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2800" b="1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xxx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678442" y="1357862"/>
            <a:ext cx="786419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7"/>
          <p:cNvSpPr/>
          <p:nvPr/>
        </p:nvSpPr>
        <p:spPr>
          <a:xfrm>
            <a:off x="2381" y="328246"/>
            <a:ext cx="9141619" cy="1833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6"/>
          <p:cNvSpPr/>
          <p:nvPr/>
        </p:nvSpPr>
        <p:spPr>
          <a:xfrm>
            <a:off x="2381" y="-16155"/>
            <a:ext cx="9141619" cy="457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7"/>
          <p:cNvSpPr/>
          <p:nvPr/>
        </p:nvSpPr>
        <p:spPr>
          <a:xfrm>
            <a:off x="0" y="1631900"/>
            <a:ext cx="9141619" cy="183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 txBox="1">
            <a:spLocks/>
          </p:cNvSpPr>
          <p:nvPr/>
        </p:nvSpPr>
        <p:spPr>
          <a:xfrm>
            <a:off x="678442" y="1553724"/>
            <a:ext cx="7864196" cy="44351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8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12536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975384"/>
            <a:ext cx="7543800" cy="7619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 smtClean="0"/>
              <a:t>Titel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8"/>
          <p:cNvSpPr/>
          <p:nvPr/>
        </p:nvSpPr>
        <p:spPr>
          <a:xfrm>
            <a:off x="-2" y="286120"/>
            <a:ext cx="9144001" cy="2240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1" y="-982"/>
            <a:ext cx="9144001" cy="457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3242702" y="6461107"/>
            <a:ext cx="3617103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 err="1" smtClean="0"/>
              <a:t>Author</a:t>
            </a:r>
            <a:r>
              <a:rPr lang="de-DE" sz="1200" dirty="0" smtClean="0"/>
              <a:t> Hans Woppmann</a:t>
            </a:r>
            <a:r>
              <a:rPr lang="de-DE" sz="1200" smtClean="0"/>
              <a:t>, contact@blueorion.cc</a:t>
            </a:r>
            <a:endParaRPr lang="de-DE" sz="1200" dirty="0"/>
          </a:p>
        </p:txBody>
      </p:sp>
      <p:sp>
        <p:nvSpPr>
          <p:cNvPr id="13" name="Date Placeholder 3"/>
          <p:cNvSpPr txBox="1">
            <a:spLocks/>
          </p:cNvSpPr>
          <p:nvPr/>
        </p:nvSpPr>
        <p:spPr>
          <a:xfrm>
            <a:off x="742404" y="6459785"/>
            <a:ext cx="1854203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A61D90-0D1F-482C-AAB6-7AC5E329E4A7}" type="datetimeFigureOut">
              <a:rPr lang="de-DE" sz="1200" smtClean="0"/>
              <a:pPr/>
              <a:t>10.05.2019</a:t>
            </a:fld>
            <a:endParaRPr lang="de-DE" sz="1200" dirty="0"/>
          </a:p>
        </p:txBody>
      </p:sp>
      <p:sp>
        <p:nvSpPr>
          <p:cNvPr id="14" name="Slide Number Placeholder 5"/>
          <p:cNvSpPr txBox="1">
            <a:spLocks/>
          </p:cNvSpPr>
          <p:nvPr/>
        </p:nvSpPr>
        <p:spPr>
          <a:xfrm>
            <a:off x="8366760" y="6459785"/>
            <a:ext cx="98401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FD556F3-174A-47DB-AFFB-C998069D10CC}" type="slidenum">
              <a:rPr lang="de-DE" sz="1200" smtClean="0"/>
              <a:pPr/>
              <a:t>‹Nr.›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89969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tellar.expert/explorer/public/" TargetMode="External"/><Relationship Id="rId2" Type="http://schemas.openxmlformats.org/officeDocument/2006/relationships/hyperlink" Target="https://www.stellar.org/laboratory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hyperlink" Target="https://smartstellar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476250" y="895350"/>
            <a:ext cx="8267700" cy="733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Abgerundetes Rechteck 3"/>
          <p:cNvSpPr>
            <a:spLocks noChangeAspect="1"/>
          </p:cNvSpPr>
          <p:nvPr/>
        </p:nvSpPr>
        <p:spPr>
          <a:xfrm>
            <a:off x="2409826" y="1790700"/>
            <a:ext cx="4429124" cy="81914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b="1" dirty="0" smtClean="0"/>
              <a:t>Blue Orion</a:t>
            </a:r>
            <a:endParaRPr lang="de-DE" sz="5400" b="1" dirty="0"/>
          </a:p>
        </p:txBody>
      </p:sp>
      <p:sp>
        <p:nvSpPr>
          <p:cNvPr id="5" name="Textfeld 4"/>
          <p:cNvSpPr txBox="1"/>
          <p:nvPr/>
        </p:nvSpPr>
        <p:spPr>
          <a:xfrm>
            <a:off x="1350800" y="3072884"/>
            <a:ext cx="654717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u="sng" dirty="0" smtClean="0"/>
              <a:t>Workshop</a:t>
            </a:r>
          </a:p>
          <a:p>
            <a:pPr algn="ctr"/>
            <a:r>
              <a:rPr lang="en-US" sz="4000" b="1" dirty="0" smtClean="0"/>
              <a:t>Create </a:t>
            </a:r>
            <a:r>
              <a:rPr lang="en-US" sz="4000" b="1" dirty="0"/>
              <a:t>your own Stellar </a:t>
            </a:r>
            <a:r>
              <a:rPr lang="en-US" sz="4000" b="1" dirty="0" smtClean="0"/>
              <a:t>Token</a:t>
            </a:r>
          </a:p>
          <a:p>
            <a:pPr algn="ctr"/>
            <a:endParaRPr lang="en-US" sz="2800" b="1" dirty="0" smtClean="0"/>
          </a:p>
          <a:p>
            <a:pPr algn="ctr"/>
            <a:r>
              <a:rPr lang="en-US" dirty="0" smtClean="0"/>
              <a:t>30.04.2019, Munich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Hans </a:t>
            </a:r>
            <a:r>
              <a:rPr lang="en-US" dirty="0" err="1" smtClean="0"/>
              <a:t>Woppmann</a:t>
            </a:r>
            <a:r>
              <a:rPr lang="en-US" dirty="0" smtClean="0"/>
              <a:t>, Peter Pansegrau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0" y="6124576"/>
            <a:ext cx="9144000" cy="628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95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78442" y="321945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A1: Public </a:t>
            </a:r>
            <a:r>
              <a:rPr lang="de-DE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de-DE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Secret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Keys on </a:t>
            </a:r>
            <a:r>
              <a:rPr lang="de-DE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Testnet</a:t>
            </a:r>
            <a:r>
              <a:rPr lang="de-DE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de-DE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Publicnet</a:t>
            </a:r>
            <a:endParaRPr lang="de-DE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sz="1400" b="1" dirty="0" smtClean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and 15 min per lesson (A1-A4)</a:t>
            </a:r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44840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Content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Lesson Goals A1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Understand public and secret keys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Create keys/accounts on 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Fund the accounts with </a:t>
            </a:r>
            <a:r>
              <a:rPr lang="en-US" dirty="0" err="1"/>
              <a:t>F</a:t>
            </a:r>
            <a:r>
              <a:rPr lang="en-US" dirty="0" err="1" smtClean="0"/>
              <a:t>riendbot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Check balance with account viewer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pic>
        <p:nvPicPr>
          <p:cNvPr id="2052" name="Picture 4" descr="Ãhnliches Foto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3" r="21627"/>
          <a:stretch/>
        </p:blipFill>
        <p:spPr bwMode="auto">
          <a:xfrm>
            <a:off x="6238875" y="1657349"/>
            <a:ext cx="2246613" cy="22097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83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37335"/>
            <a:ext cx="7875009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 account is represented by Public and Secret Key </a:t>
            </a:r>
          </a:p>
          <a:p>
            <a:r>
              <a:rPr lang="en-US" sz="1400" dirty="0" smtClean="0"/>
              <a:t>(The secret key is sometimes also called the “Secret Seed”)</a:t>
            </a:r>
          </a:p>
          <a:p>
            <a:endParaRPr lang="en-US" sz="800" dirty="0" smtClean="0"/>
          </a:p>
          <a:p>
            <a:r>
              <a:rPr lang="en-US" b="1" dirty="0" smtClean="0"/>
              <a:t>Keys will be created based on a specific crypto algorithm</a:t>
            </a:r>
          </a:p>
          <a:p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(based on ED25519, see also </a:t>
            </a:r>
            <a:r>
              <a:rPr lang="en-US" sz="1200" i="1" u="sng" dirty="0">
                <a:solidFill>
                  <a:schemeClr val="bg1">
                    <a:lumMod val="50000"/>
                  </a:schemeClr>
                </a:solidFill>
              </a:rPr>
              <a:t>https://en.wikipedia.org/wiki/EdDSA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endParaRPr lang="en-US" sz="800" dirty="0"/>
          </a:p>
          <a:p>
            <a:r>
              <a:rPr lang="en-US" sz="1400" b="1" dirty="0" smtClean="0"/>
              <a:t>Public Key</a:t>
            </a:r>
            <a:r>
              <a:rPr lang="en-US" sz="1400" dirty="0" smtClean="0"/>
              <a:t> </a:t>
            </a:r>
            <a:r>
              <a:rPr lang="en-US" sz="1400" dirty="0"/>
              <a:t>		</a:t>
            </a:r>
            <a:r>
              <a:rPr lang="en-US" sz="1400" dirty="0" smtClean="0"/>
              <a:t>comparable with </a:t>
            </a:r>
            <a:r>
              <a:rPr lang="en-US" sz="14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bank account number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56 Characters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Starts with a “G”</a:t>
            </a:r>
          </a:p>
          <a:p>
            <a:pPr marL="285750" indent="-285750">
              <a:buFontTx/>
              <a:buChar char="-"/>
            </a:pPr>
            <a:endParaRPr lang="en-US" sz="800" dirty="0" smtClean="0"/>
          </a:p>
          <a:p>
            <a:r>
              <a:rPr lang="en-US" sz="1400" dirty="0" smtClean="0"/>
              <a:t>e.g.: “</a:t>
            </a:r>
            <a:r>
              <a:rPr lang="en-US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GBITJ65YIQGIDHJEPEFW33RDXDLU7U3NRVNAAIJA424GGKGPB2I66KVB</a:t>
            </a:r>
            <a:r>
              <a:rPr lang="en-US" sz="1400" dirty="0" smtClean="0"/>
              <a:t>”</a:t>
            </a:r>
            <a:endParaRPr lang="en-US" sz="1400" dirty="0"/>
          </a:p>
          <a:p>
            <a:endParaRPr lang="en-US" sz="800" dirty="0"/>
          </a:p>
          <a:p>
            <a:r>
              <a:rPr lang="en-US" sz="1400" b="1" dirty="0" smtClean="0"/>
              <a:t>Secret Key </a:t>
            </a:r>
            <a:r>
              <a:rPr lang="en-US" sz="1400" dirty="0"/>
              <a:t> </a:t>
            </a:r>
            <a:r>
              <a:rPr lang="en-US" sz="1400" dirty="0" smtClean="0"/>
              <a:t>	</a:t>
            </a:r>
            <a:r>
              <a:rPr lang="en-US" sz="1400" dirty="0"/>
              <a:t>	</a:t>
            </a:r>
            <a:r>
              <a:rPr lang="en-US" sz="1400" dirty="0" smtClean="0"/>
              <a:t>comparable with </a:t>
            </a:r>
            <a:r>
              <a:rPr lang="en-US" sz="14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password</a:t>
            </a:r>
            <a:endParaRPr lang="en-US" sz="1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en-US" sz="1400" dirty="0"/>
              <a:t>56 Characters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Starts with a </a:t>
            </a:r>
            <a:r>
              <a:rPr lang="en-US" sz="1400" dirty="0" smtClean="0"/>
              <a:t>“S”</a:t>
            </a:r>
          </a:p>
          <a:p>
            <a:pPr marL="285750" indent="-285750">
              <a:buFontTx/>
              <a:buChar char="-"/>
            </a:pPr>
            <a:endParaRPr lang="en-US" sz="800" dirty="0"/>
          </a:p>
          <a:p>
            <a:r>
              <a:rPr lang="en-US" sz="1400" dirty="0" smtClean="0"/>
              <a:t>e.g.: “</a:t>
            </a:r>
            <a:r>
              <a:rPr lang="en-US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SA4CNBDDTZVCNQMBCI6HCUKNQE35EBS3EBZ2AX6XXJZ4MGFIVBMWH34U</a:t>
            </a:r>
            <a:r>
              <a:rPr lang="en-US" sz="1400" dirty="0" smtClean="0"/>
              <a:t>”</a:t>
            </a:r>
            <a:endParaRPr lang="en-US" sz="1400" dirty="0"/>
          </a:p>
          <a:p>
            <a:pPr marL="285750" indent="-285750">
              <a:buFontTx/>
              <a:buChar char="-"/>
            </a:pPr>
            <a:endParaRPr lang="en-US" sz="800" dirty="0"/>
          </a:p>
          <a:p>
            <a:endParaRPr lang="en-US" sz="800" dirty="0"/>
          </a:p>
          <a:p>
            <a:r>
              <a:rPr lang="en-US" sz="1400" b="1" dirty="0">
                <a:solidFill>
                  <a:srgbClr val="007FF2"/>
                </a:solidFill>
              </a:rPr>
              <a:t>Note:</a:t>
            </a:r>
            <a:r>
              <a:rPr lang="en-US" sz="1400" dirty="0">
                <a:solidFill>
                  <a:srgbClr val="007FF2"/>
                </a:solidFill>
              </a:rPr>
              <a:t> </a:t>
            </a:r>
            <a:r>
              <a:rPr lang="en-US" sz="1400" dirty="0" smtClean="0"/>
              <a:t>The secret key includes the public key. By using a crypto function you can get the public key from the secret key. BUT based on the existing math algorithm and computing power on earth it </a:t>
            </a:r>
            <a:r>
              <a:rPr lang="en-US" sz="1400" dirty="0"/>
              <a:t>is not possible to do it the other way </a:t>
            </a:r>
            <a:r>
              <a:rPr lang="en-US" sz="1400" dirty="0" smtClean="0"/>
              <a:t>around :-)</a:t>
            </a:r>
          </a:p>
          <a:p>
            <a:endParaRPr lang="en-US" sz="800" dirty="0">
              <a:solidFill>
                <a:srgbClr val="007FF2"/>
              </a:solidFill>
            </a:endParaRPr>
          </a:p>
          <a:p>
            <a:r>
              <a:rPr lang="en-US" sz="1400" b="1" dirty="0">
                <a:solidFill>
                  <a:srgbClr val="007FF2"/>
                </a:solidFill>
              </a:rPr>
              <a:t>Note:</a:t>
            </a:r>
            <a:r>
              <a:rPr lang="en-US" sz="1400" dirty="0">
                <a:solidFill>
                  <a:srgbClr val="007FF2"/>
                </a:solidFill>
              </a:rPr>
              <a:t> </a:t>
            </a:r>
            <a:r>
              <a:rPr lang="en-US" sz="1400" dirty="0" smtClean="0"/>
              <a:t>For digital signature there exist a </a:t>
            </a:r>
            <a:r>
              <a:rPr lang="en-US" sz="1400" dirty="0"/>
              <a:t>hash function (based on </a:t>
            </a:r>
            <a:r>
              <a:rPr lang="en-US" sz="1400" dirty="0" smtClean="0"/>
              <a:t>ed25519), too, that make it possible to check via public key if a given signature was created by related secret key.</a:t>
            </a:r>
            <a:endParaRPr lang="en-US" sz="1400" dirty="0"/>
          </a:p>
        </p:txBody>
      </p:sp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7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 smtClean="0"/>
              <a:t>Understanding </a:t>
            </a:r>
            <a:r>
              <a:rPr lang="en-US" dirty="0"/>
              <a:t>public and secret </a:t>
            </a:r>
            <a:r>
              <a:rPr lang="en-US" dirty="0" smtClean="0"/>
              <a:t>keys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6467473" y="1537335"/>
            <a:ext cx="201801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7FF2"/>
                </a:solidFill>
              </a:rPr>
              <a:t>Note:</a:t>
            </a:r>
            <a:r>
              <a:rPr lang="en-US" sz="1400" dirty="0">
                <a:solidFill>
                  <a:srgbClr val="007FF2"/>
                </a:solidFill>
              </a:rPr>
              <a:t> </a:t>
            </a:r>
            <a:r>
              <a:rPr lang="en-US" sz="1400" dirty="0" smtClean="0"/>
              <a:t>Why is it safe?</a:t>
            </a:r>
            <a:r>
              <a:rPr lang="en-US" sz="1400" dirty="0"/>
              <a:t> </a:t>
            </a:r>
            <a:r>
              <a:rPr lang="en-US" sz="1400" dirty="0" smtClean="0"/>
              <a:t>It’s a little bit of mathematics …</a:t>
            </a:r>
          </a:p>
          <a:p>
            <a:pPr marL="285750" indent="-285750">
              <a:buFont typeface="Wingdings"/>
              <a:buChar char="Ø"/>
            </a:pPr>
            <a:r>
              <a:rPr lang="en-US" sz="1400" dirty="0" smtClean="0"/>
              <a:t>26 </a:t>
            </a:r>
            <a:r>
              <a:rPr lang="en-US" sz="1400" dirty="0"/>
              <a:t>characters plus 10 digits ends up in 36 mutations</a:t>
            </a:r>
          </a:p>
          <a:p>
            <a:pPr marL="285750" indent="-285750">
              <a:buFont typeface="Wingdings"/>
              <a:buChar char="Ø"/>
            </a:pPr>
            <a:r>
              <a:rPr lang="en-US" sz="1400" dirty="0"/>
              <a:t>on 56 positions</a:t>
            </a:r>
          </a:p>
          <a:p>
            <a:pPr marL="285750" indent="-285750">
              <a:buFont typeface="Wingdings"/>
              <a:buChar char="Ø"/>
            </a:pPr>
            <a:r>
              <a:rPr lang="en-US" sz="1400" dirty="0" smtClean="0"/>
              <a:t>there are almost endless variations</a:t>
            </a:r>
          </a:p>
          <a:p>
            <a:pPr marL="285750" indent="-285750">
              <a:buFont typeface="Wingdings"/>
              <a:buChar char="Ø"/>
            </a:pPr>
            <a:r>
              <a:rPr lang="en-US" sz="1400" dirty="0" smtClean="0"/>
              <a:t>in detail a 8 filled with </a:t>
            </a:r>
            <a:r>
              <a:rPr lang="en-US" sz="1400" b="1" u="sng" dirty="0" smtClean="0"/>
              <a:t>62 zeros</a:t>
            </a:r>
          </a:p>
        </p:txBody>
      </p:sp>
      <p:sp>
        <p:nvSpPr>
          <p:cNvPr id="9" name="Rechteck 8"/>
          <p:cNvSpPr/>
          <p:nvPr/>
        </p:nvSpPr>
        <p:spPr>
          <a:xfrm>
            <a:off x="6467474" y="4037648"/>
            <a:ext cx="2018013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 smtClean="0">
                <a:solidFill>
                  <a:srgbClr val="007FF2"/>
                </a:solidFill>
              </a:rPr>
              <a:t>Number of stars in the universe: 3 with </a:t>
            </a:r>
            <a:r>
              <a:rPr lang="en-US" sz="1100" i="1" u="sng" dirty="0" smtClean="0">
                <a:solidFill>
                  <a:srgbClr val="007FF2"/>
                </a:solidFill>
              </a:rPr>
              <a:t>23 zeros</a:t>
            </a:r>
          </a:p>
          <a:p>
            <a:endParaRPr lang="en-US" sz="300" i="1" dirty="0" smtClean="0">
              <a:solidFill>
                <a:srgbClr val="007FF2"/>
              </a:solidFill>
            </a:endParaRPr>
          </a:p>
          <a:p>
            <a:r>
              <a:rPr lang="en-US" sz="1100" i="1" dirty="0" smtClean="0">
                <a:solidFill>
                  <a:srgbClr val="007FF2"/>
                </a:solidFill>
              </a:rPr>
              <a:t>Atoms on earth: 1 with </a:t>
            </a:r>
            <a:r>
              <a:rPr lang="en-US" sz="1100" i="1" u="sng" dirty="0" smtClean="0">
                <a:solidFill>
                  <a:srgbClr val="007FF2"/>
                </a:solidFill>
              </a:rPr>
              <a:t>50 zeros</a:t>
            </a:r>
          </a:p>
          <a:p>
            <a:endParaRPr lang="en-US" sz="300" i="1" u="sng" dirty="0" smtClean="0">
              <a:solidFill>
                <a:srgbClr val="007FF2"/>
              </a:solidFill>
            </a:endParaRPr>
          </a:p>
          <a:p>
            <a:r>
              <a:rPr lang="en-US" sz="1100" i="1" dirty="0" smtClean="0">
                <a:solidFill>
                  <a:srgbClr val="007FF2"/>
                </a:solidFill>
              </a:rPr>
              <a:t>Atoms in our galaxy (milky way): 1 with </a:t>
            </a:r>
            <a:r>
              <a:rPr lang="en-US" sz="1100" i="1" u="sng" dirty="0" smtClean="0">
                <a:solidFill>
                  <a:srgbClr val="007FF2"/>
                </a:solidFill>
              </a:rPr>
              <a:t>68 zeros</a:t>
            </a:r>
          </a:p>
          <a:p>
            <a:endParaRPr lang="en-US" sz="100" i="1" dirty="0" smtClean="0">
              <a:solidFill>
                <a:srgbClr val="007F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4876800" y="1904895"/>
            <a:ext cx="36861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Create Keys</a:t>
            </a:r>
          </a:p>
          <a:p>
            <a:endParaRPr lang="en-US" dirty="0" smtClean="0"/>
          </a:p>
          <a:p>
            <a:pPr marL="342900" indent="-342900">
              <a:buAutoNum type="arabicParenR"/>
            </a:pPr>
            <a:r>
              <a:rPr lang="en-US" dirty="0" smtClean="0"/>
              <a:t>Generate</a:t>
            </a:r>
          </a:p>
          <a:p>
            <a:pPr marL="342900" indent="-342900">
              <a:buAutoNum type="arabicParenR"/>
            </a:pPr>
            <a:r>
              <a:rPr lang="en-US" dirty="0" smtClean="0"/>
              <a:t>Safe keys</a:t>
            </a:r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Activate Account</a:t>
            </a:r>
          </a:p>
          <a:p>
            <a:endParaRPr lang="en-US" b="1" dirty="0"/>
          </a:p>
          <a:p>
            <a:pPr marL="342900" indent="-342900">
              <a:buAutoNum type="arabicParenR"/>
            </a:pPr>
            <a:r>
              <a:rPr lang="en-US" dirty="0" smtClean="0"/>
              <a:t>Fund with “</a:t>
            </a:r>
            <a:r>
              <a:rPr lang="en-US" dirty="0" err="1" smtClean="0"/>
              <a:t>Friendbot</a:t>
            </a:r>
            <a:r>
              <a:rPr lang="en-US" dirty="0" smtClean="0"/>
              <a:t>” on </a:t>
            </a:r>
            <a:r>
              <a:rPr lang="en-US" dirty="0" err="1" smtClean="0"/>
              <a:t>TestNet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2" y="1904895"/>
            <a:ext cx="3360158" cy="37401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/>
              <a:t>Create </a:t>
            </a:r>
            <a:r>
              <a:rPr lang="en-US" dirty="0" smtClean="0"/>
              <a:t>&amp; activate an account (via laboratory)</a:t>
            </a:r>
            <a:endParaRPr lang="de-DE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247842" y="1460813"/>
            <a:ext cx="2787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https://www.stellar.org/laboratory/</a:t>
            </a:r>
          </a:p>
        </p:txBody>
      </p:sp>
      <p:sp>
        <p:nvSpPr>
          <p:cNvPr id="5" name="Rechteck 4"/>
          <p:cNvSpPr/>
          <p:nvPr/>
        </p:nvSpPr>
        <p:spPr>
          <a:xfrm>
            <a:off x="678441" y="5762536"/>
            <a:ext cx="78845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7FF2"/>
                </a:solidFill>
              </a:rPr>
              <a:t>Note:</a:t>
            </a:r>
            <a:r>
              <a:rPr lang="en-US" sz="1400" dirty="0">
                <a:solidFill>
                  <a:srgbClr val="007FF2"/>
                </a:solidFill>
              </a:rPr>
              <a:t> </a:t>
            </a:r>
            <a:r>
              <a:rPr lang="en-US" sz="1400" dirty="0" smtClean="0"/>
              <a:t>A new </a:t>
            </a:r>
            <a:r>
              <a:rPr lang="en-US" sz="1400" dirty="0"/>
              <a:t>Stellar </a:t>
            </a:r>
            <a:r>
              <a:rPr lang="en-US" sz="1400" dirty="0" smtClean="0"/>
              <a:t>account needs </a:t>
            </a:r>
            <a:r>
              <a:rPr lang="en-US" sz="1400" dirty="0"/>
              <a:t>to get activated by sending lumen to </a:t>
            </a:r>
            <a:r>
              <a:rPr lang="en-US" sz="1400" dirty="0" smtClean="0"/>
              <a:t>that account from another existing account </a:t>
            </a:r>
            <a:r>
              <a:rPr lang="en-US" sz="1400" dirty="0"/>
              <a:t>(Minimum 0.5 lumen, to have some value left for fees, at least 1 lumen is recommended)</a:t>
            </a:r>
          </a:p>
        </p:txBody>
      </p:sp>
    </p:spTree>
    <p:extLst>
      <p:ext uri="{BB962C8B-B14F-4D97-AF65-F5344CB8AC3E}">
        <p14:creationId xmlns:p14="http://schemas.microsoft.com/office/powerpoint/2010/main" val="429144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 smtClean="0"/>
              <a:t>Check account &amp; balance (via laboratory)</a:t>
            </a:r>
            <a:endParaRPr lang="de-DE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247842" y="1460813"/>
            <a:ext cx="2787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https://www.stellar.org/laboratory/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42" y="1870912"/>
            <a:ext cx="4893683" cy="31301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7991" y="3106897"/>
            <a:ext cx="4203700" cy="29841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hteck 1"/>
          <p:cNvSpPr/>
          <p:nvPr/>
        </p:nvSpPr>
        <p:spPr>
          <a:xfrm>
            <a:off x="4686300" y="3762375"/>
            <a:ext cx="2457450" cy="914400"/>
          </a:xfrm>
          <a:prstGeom prst="rect">
            <a:avLst/>
          </a:prstGeom>
          <a:noFill/>
          <a:ln>
            <a:solidFill>
              <a:srgbClr val="007FF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004048" y="5301208"/>
            <a:ext cx="3528392" cy="338336"/>
          </a:xfrm>
          <a:prstGeom prst="rect">
            <a:avLst/>
          </a:prstGeom>
          <a:noFill/>
          <a:ln>
            <a:solidFill>
              <a:srgbClr val="007FF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krümmte Verbindung 5"/>
          <p:cNvCxnSpPr/>
          <p:nvPr/>
        </p:nvCxnSpPr>
        <p:spPr>
          <a:xfrm>
            <a:off x="5810250" y="2343150"/>
            <a:ext cx="1007716" cy="620872"/>
          </a:xfrm>
          <a:prstGeom prst="curvedConnector2">
            <a:avLst/>
          </a:prstGeom>
          <a:ln w="19050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77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2" y="1915287"/>
            <a:ext cx="7894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Keys on </a:t>
            </a:r>
            <a:r>
              <a:rPr lang="en-US" dirty="0" err="1" smtClean="0"/>
              <a:t>PublicNet</a:t>
            </a:r>
            <a:r>
              <a:rPr lang="en-US" dirty="0" smtClean="0"/>
              <a:t> with</a:t>
            </a:r>
            <a:r>
              <a:rPr lang="en-US" b="1" dirty="0" smtClean="0"/>
              <a:t> Smart Stellar</a:t>
            </a:r>
            <a:r>
              <a:rPr lang="en-US" dirty="0" smtClean="0"/>
              <a:t> by using a </a:t>
            </a:r>
            <a:r>
              <a:rPr lang="en-US" b="1" dirty="0" smtClean="0"/>
              <a:t>voucher</a:t>
            </a:r>
            <a:r>
              <a:rPr lang="en-US" dirty="0" smtClean="0"/>
              <a:t>.</a:t>
            </a:r>
            <a:endParaRPr lang="en-US" b="1" dirty="0"/>
          </a:p>
          <a:p>
            <a:endParaRPr lang="en-US" dirty="0" smtClean="0"/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12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/>
              <a:t>Create </a:t>
            </a:r>
            <a:r>
              <a:rPr lang="en-US" dirty="0" smtClean="0"/>
              <a:t>&amp; activate an account (via wallet)</a:t>
            </a:r>
            <a:endParaRPr lang="de-DE" dirty="0"/>
          </a:p>
        </p:txBody>
      </p:sp>
      <p:sp>
        <p:nvSpPr>
          <p:cNvPr id="13" name="Abgerundetes Rechteck 12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PublicNet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2223235" y="1460813"/>
            <a:ext cx="31947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https://www.smartstellar.org/myvoucher</a:t>
            </a:r>
          </a:p>
        </p:txBody>
      </p:sp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92" y="2375644"/>
            <a:ext cx="5493758" cy="37002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lum contrast="40000"/>
          </a:blip>
          <a:stretch>
            <a:fillRect/>
          </a:stretch>
        </p:blipFill>
        <p:spPr>
          <a:xfrm rot="573856">
            <a:off x="6374103" y="2837235"/>
            <a:ext cx="1808237" cy="25391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4558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2" y="1943862"/>
            <a:ext cx="5740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Voucher </a:t>
            </a:r>
            <a:r>
              <a:rPr lang="en-US" b="1" dirty="0" err="1" smtClean="0"/>
              <a:t>Redemtion</a:t>
            </a:r>
            <a:r>
              <a:rPr lang="en-US" b="1" dirty="0" smtClean="0"/>
              <a:t> in 2 Steps</a:t>
            </a:r>
          </a:p>
          <a:p>
            <a:endParaRPr lang="en-US" b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2" y="2372487"/>
            <a:ext cx="4145164" cy="27305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065" y="2372487"/>
            <a:ext cx="3744895" cy="27305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/>
              <a:t>Create </a:t>
            </a:r>
            <a:r>
              <a:rPr lang="en-US" dirty="0" smtClean="0"/>
              <a:t>&amp; activate an account (via wallet)</a:t>
            </a:r>
            <a:endParaRPr lang="de-DE" dirty="0"/>
          </a:p>
        </p:txBody>
      </p:sp>
      <p:sp>
        <p:nvSpPr>
          <p:cNvPr id="10" name="Abgerundetes Rechteck 9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PublicNet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2223235" y="1460813"/>
            <a:ext cx="31947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https://www.smartstellar.org/myvoucher</a:t>
            </a:r>
          </a:p>
        </p:txBody>
      </p:sp>
    </p:spTree>
    <p:extLst>
      <p:ext uri="{BB962C8B-B14F-4D97-AF65-F5344CB8AC3E}">
        <p14:creationId xmlns:p14="http://schemas.microsoft.com/office/powerpoint/2010/main" val="316755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/>
              <a:t>Check account &amp; balance (via </a:t>
            </a:r>
            <a:r>
              <a:rPr lang="en-US" dirty="0" smtClean="0"/>
              <a:t>wallet)</a:t>
            </a:r>
            <a:endParaRPr lang="de-DE" dirty="0"/>
          </a:p>
        </p:txBody>
      </p:sp>
      <p:sp>
        <p:nvSpPr>
          <p:cNvPr id="10" name="Abgerundetes Rechteck 9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PublicNet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2223235" y="1460813"/>
            <a:ext cx="31947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https://www.smartstellar.org/myvoucher</a:t>
            </a:r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42" y="1964409"/>
            <a:ext cx="5313454" cy="3426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08" r="35794" b="17403"/>
          <a:stretch/>
        </p:blipFill>
        <p:spPr bwMode="auto">
          <a:xfrm>
            <a:off x="4873886" y="3943350"/>
            <a:ext cx="3421187" cy="1990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Gekrümmte Verbindung 11"/>
          <p:cNvCxnSpPr/>
          <p:nvPr/>
        </p:nvCxnSpPr>
        <p:spPr>
          <a:xfrm>
            <a:off x="6269187" y="3056907"/>
            <a:ext cx="1007716" cy="620872"/>
          </a:xfrm>
          <a:prstGeom prst="curvedConnector2">
            <a:avLst/>
          </a:prstGeom>
          <a:ln w="19050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37335"/>
            <a:ext cx="750543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A1 </a:t>
            </a:r>
            <a:r>
              <a:rPr lang="en-US" b="1" dirty="0" smtClean="0"/>
              <a:t>Workshop Activity: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Open </a:t>
            </a:r>
            <a:r>
              <a:rPr lang="en-US" dirty="0"/>
              <a:t>a</a:t>
            </a:r>
            <a:r>
              <a:rPr lang="en-US" dirty="0" smtClean="0"/>
              <a:t> text file to store all keys during the workshop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Create one key pair on the </a:t>
            </a:r>
            <a:r>
              <a:rPr lang="en-US" dirty="0" err="1" smtClean="0"/>
              <a:t>TestNet</a:t>
            </a:r>
            <a:r>
              <a:rPr lang="en-US" dirty="0" smtClean="0"/>
              <a:t> (via laboratory)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Save the keys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Fund the accounts with </a:t>
            </a:r>
            <a:r>
              <a:rPr lang="en-US" dirty="0" err="1" smtClean="0"/>
              <a:t>Friendbot</a:t>
            </a:r>
            <a:r>
              <a:rPr lang="en-US" dirty="0" smtClean="0"/>
              <a:t> (within laboratory)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Check balance with account viewer and </a:t>
            </a:r>
            <a:r>
              <a:rPr lang="en-US" dirty="0" err="1" smtClean="0"/>
              <a:t>SmartStellar</a:t>
            </a:r>
            <a:r>
              <a:rPr lang="en-US" dirty="0" smtClean="0"/>
              <a:t>-Wallet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Create one </a:t>
            </a:r>
            <a:r>
              <a:rPr lang="en-US" dirty="0"/>
              <a:t>key </a:t>
            </a:r>
            <a:r>
              <a:rPr lang="en-US" dirty="0" smtClean="0"/>
              <a:t>pair </a:t>
            </a:r>
            <a:r>
              <a:rPr lang="en-US" dirty="0"/>
              <a:t>on the </a:t>
            </a:r>
            <a:r>
              <a:rPr lang="en-US" dirty="0" err="1" smtClean="0"/>
              <a:t>PublicNet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(use your voucher on </a:t>
            </a:r>
            <a:r>
              <a:rPr lang="en-US" dirty="0"/>
              <a:t>the </a:t>
            </a:r>
            <a:r>
              <a:rPr lang="en-US" dirty="0" err="1" smtClean="0"/>
              <a:t>SmartStellar</a:t>
            </a:r>
            <a:r>
              <a:rPr lang="en-US" dirty="0" smtClean="0"/>
              <a:t>-Wallet)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Check balance with </a:t>
            </a:r>
            <a:r>
              <a:rPr lang="en-US" dirty="0" err="1" smtClean="0"/>
              <a:t>SmartStellar</a:t>
            </a:r>
            <a:r>
              <a:rPr lang="en-US" dirty="0" smtClean="0"/>
              <a:t>-Wallet</a:t>
            </a:r>
          </a:p>
          <a:p>
            <a:endParaRPr lang="en-US" dirty="0"/>
          </a:p>
        </p:txBody>
      </p:sp>
      <p:pic>
        <p:nvPicPr>
          <p:cNvPr id="3074" name="Picture 2" descr="Bildergebnis fÃ¼r do it yoursel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BEFFFF"/>
              </a:clrFrom>
              <a:clrTo>
                <a:srgbClr val="BE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4300"/>
                    </a14:imgEffect>
                    <a14:imgEffect>
                      <a14:saturation sat="112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3017">
            <a:off x="6213834" y="1649754"/>
            <a:ext cx="2141706" cy="129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7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A1: </a:t>
            </a:r>
            <a:r>
              <a:rPr lang="en-US" dirty="0" smtClean="0"/>
              <a:t>Let’s do 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181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78442" y="373380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A2: Assets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Trustlines</a:t>
            </a:r>
            <a:endParaRPr lang="de-DE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sz="1400" b="1" dirty="0" smtClean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and 15 min per lesson (A1-A4)</a:t>
            </a:r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300756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678442" y="1571625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participants</a:t>
            </a:r>
            <a:endParaRPr lang="de-DE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r>
              <a:rPr lang="de-DE" dirty="0" smtClean="0"/>
              <a:t> </a:t>
            </a:r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sz="1400" b="1" dirty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and 15 min per lesson (A1-A4)</a:t>
            </a:r>
          </a:p>
        </p:txBody>
      </p:sp>
      <p:sp>
        <p:nvSpPr>
          <p:cNvPr id="5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374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Lesson Goals A2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smtClean="0"/>
              <a:t>Understand assets and trustlines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smtClean="0"/>
              <a:t>Add and remove an asset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4" descr="Ãhnliches Foto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3" r="21627"/>
          <a:stretch/>
        </p:blipFill>
        <p:spPr bwMode="auto">
          <a:xfrm>
            <a:off x="6238875" y="1657349"/>
            <a:ext cx="2246613" cy="22097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99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/>
              <a:t>Stellar </a:t>
            </a:r>
            <a:r>
              <a:rPr lang="en-US" sz="2000" b="1" dirty="0" smtClean="0"/>
              <a:t>Native Currency</a:t>
            </a:r>
            <a:r>
              <a:rPr lang="en-US" sz="1400" b="1" dirty="0" smtClean="0"/>
              <a:t/>
            </a:r>
            <a:br>
              <a:rPr lang="en-US" sz="1400" b="1" dirty="0" smtClean="0"/>
            </a:br>
            <a:endParaRPr lang="en-US" sz="1400" b="1" dirty="0" smtClean="0"/>
          </a:p>
          <a:p>
            <a:pPr marL="285750" indent="-285750">
              <a:buFontTx/>
              <a:buChar char="-"/>
            </a:pPr>
            <a:r>
              <a:rPr lang="en-US" sz="1400" smtClean="0"/>
              <a:t>Short name is XLM, also called </a:t>
            </a:r>
            <a:r>
              <a:rPr lang="en-US" sz="1400" dirty="0" smtClean="0"/>
              <a:t>“</a:t>
            </a:r>
            <a:r>
              <a:rPr lang="en-US" sz="1400" smtClean="0"/>
              <a:t>Lumens”</a:t>
            </a:r>
            <a:br>
              <a:rPr lang="en-US" sz="1400" smtClean="0"/>
            </a:br>
            <a:endParaRPr lang="en-US" sz="1400" dirty="0" smtClean="0"/>
          </a:p>
          <a:p>
            <a:pPr marL="285750" indent="-285750">
              <a:buFontTx/>
              <a:buChar char="-"/>
            </a:pPr>
            <a:r>
              <a:rPr lang="en-US" sz="1400" dirty="0" smtClean="0"/>
              <a:t>Used as the exchange currency on the stellar network (liquidity, enables exchange path) </a:t>
            </a:r>
          </a:p>
          <a:p>
            <a:endParaRPr lang="en-US" sz="1400" smtClean="0"/>
          </a:p>
          <a:p>
            <a:endParaRPr lang="en-US" sz="1400"/>
          </a:p>
          <a:p>
            <a:endParaRPr lang="en-US" sz="1400" dirty="0" smtClean="0"/>
          </a:p>
          <a:p>
            <a:r>
              <a:rPr lang="en-US" sz="2000" b="1" smtClean="0"/>
              <a:t>Assets (comparable to shares + issuing organization)</a:t>
            </a:r>
            <a:endParaRPr lang="en-US" sz="2000" b="1" dirty="0" smtClean="0"/>
          </a:p>
          <a:p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 smtClean="0"/>
              <a:t>An asset can be defined by </a:t>
            </a:r>
            <a:r>
              <a:rPr lang="en-US" sz="1400" smtClean="0"/>
              <a:t>Asset-Code </a:t>
            </a:r>
            <a:r>
              <a:rPr lang="en-US" sz="1400"/>
              <a:t>(code length 1 to </a:t>
            </a:r>
            <a:r>
              <a:rPr lang="en-US" sz="1400" smtClean="0"/>
              <a:t>12) and Issuer-Account </a:t>
            </a:r>
            <a:br>
              <a:rPr lang="en-US" sz="1400" smtClean="0"/>
            </a:br>
            <a:r>
              <a:rPr lang="en-US" sz="1400" smtClean="0"/>
              <a:t>Issuer</a:t>
            </a:r>
            <a:r>
              <a:rPr lang="en-US" sz="1400" dirty="0" smtClean="0"/>
              <a:t>: the issuer is defined by the </a:t>
            </a:r>
            <a:r>
              <a:rPr lang="en-US" sz="1400" smtClean="0"/>
              <a:t>issuing account</a:t>
            </a:r>
            <a:br>
              <a:rPr lang="en-US" sz="1400" smtClean="0"/>
            </a:br>
            <a:endParaRPr lang="en-US" sz="1400" dirty="0" smtClean="0"/>
          </a:p>
          <a:p>
            <a:pPr marL="285750" indent="-285750">
              <a:buFontTx/>
              <a:buChar char="-"/>
            </a:pPr>
            <a:r>
              <a:rPr lang="en-US" sz="1400" dirty="0" smtClean="0"/>
              <a:t> Example: the Asset “SMART” is defined by its name and </a:t>
            </a:r>
            <a:r>
              <a:rPr lang="en-US" sz="1400" dirty="0"/>
              <a:t>the issuer-key </a:t>
            </a:r>
            <a:r>
              <a:rPr lang="en-US" sz="1400" dirty="0" smtClean="0"/>
              <a:t>GAG6FFW65DKL3XQ7SQBQVB6MZ4CAEN23VSX5GXUEMXHAEBNPRHQZIKQP</a:t>
            </a:r>
          </a:p>
          <a:p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6285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541146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/>
              <a:t>Trustline </a:t>
            </a:r>
            <a:endParaRPr lang="en-US" sz="2000" b="1"/>
          </a:p>
          <a:p>
            <a:endParaRPr lang="en-US" sz="2000" b="1" smtClean="0"/>
          </a:p>
          <a:p>
            <a:pPr marL="285750" indent="-285750">
              <a:buFontTx/>
              <a:buChar char="-"/>
            </a:pPr>
            <a:r>
              <a:rPr lang="en-US" sz="1400"/>
              <a:t>U</a:t>
            </a:r>
            <a:r>
              <a:rPr lang="en-US" sz="1400" smtClean="0"/>
              <a:t>ser agrees to allow a certain token (asset, share) on his account (unlike Ethereum)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b="1" smtClean="0">
                <a:solidFill>
                  <a:srgbClr val="00B0F0"/>
                </a:solidFill>
              </a:rPr>
              <a:t>Note</a:t>
            </a:r>
            <a:r>
              <a:rPr lang="en-US" sz="1400" dirty="0" smtClean="0"/>
              <a:t>: Before an account can send you an asset you first need to establish a </a:t>
            </a:r>
            <a:r>
              <a:rPr lang="en-US" sz="1400" dirty="0" err="1" smtClean="0"/>
              <a:t>trustline</a:t>
            </a:r>
            <a:r>
              <a:rPr lang="en-US" sz="1400" dirty="0" smtClean="0"/>
              <a:t> to this asset</a:t>
            </a:r>
          </a:p>
        </p:txBody>
      </p:sp>
    </p:spTree>
    <p:extLst>
      <p:ext uri="{BB962C8B-B14F-4D97-AF65-F5344CB8AC3E}">
        <p14:creationId xmlns:p14="http://schemas.microsoft.com/office/powerpoint/2010/main" val="234496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Select Asset + Issuer from </a:t>
            </a:r>
            <a:r>
              <a:rPr lang="en-US" b="1" dirty="0" err="1" smtClean="0"/>
              <a:t>stellar.expert</a:t>
            </a:r>
            <a:endParaRPr lang="en-US" b="1" dirty="0" smtClean="0"/>
          </a:p>
          <a:p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1" y="2183666"/>
            <a:ext cx="42291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0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160" y="1627883"/>
            <a:ext cx="4144504" cy="30535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feld 7"/>
          <p:cNvSpPr txBox="1"/>
          <p:nvPr/>
        </p:nvSpPr>
        <p:spPr>
          <a:xfrm>
            <a:off x="678441" y="1537335"/>
            <a:ext cx="3408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mtClean="0"/>
              <a:t>Add an asset </a:t>
            </a:r>
            <a:r>
              <a:rPr lang="en-US" dirty="0" smtClean="0"/>
              <a:t>to your </a:t>
            </a:r>
            <a:r>
              <a:rPr lang="en-US" smtClean="0"/>
              <a:t>test account on laboratory</a:t>
            </a:r>
            <a:br>
              <a:rPr lang="en-US" smtClean="0"/>
            </a:br>
            <a:endParaRPr lang="en-US" smtClean="0"/>
          </a:p>
          <a:p>
            <a:pPr marL="342900" indent="-342900">
              <a:buAutoNum type="arabicParenR"/>
            </a:pPr>
            <a:r>
              <a:rPr lang="en-US" smtClean="0"/>
              <a:t>Remove asset: Set limit to 0 </a:t>
            </a:r>
          </a:p>
          <a:p>
            <a:endParaRPr lang="en-US" smtClean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029" y="1537335"/>
            <a:ext cx="4042609" cy="30723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029" y="4647818"/>
            <a:ext cx="4042609" cy="12777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/>
          <p:cNvSpPr txBox="1"/>
          <p:nvPr/>
        </p:nvSpPr>
        <p:spPr>
          <a:xfrm>
            <a:off x="678442" y="1537335"/>
            <a:ext cx="3408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mtClean="0"/>
              <a:t>Add an asset </a:t>
            </a:r>
            <a:r>
              <a:rPr lang="en-US" dirty="0" smtClean="0"/>
              <a:t>to your </a:t>
            </a:r>
            <a:r>
              <a:rPr lang="en-US" smtClean="0"/>
              <a:t>test account on smartstellar.org</a:t>
            </a:r>
            <a:br>
              <a:rPr lang="en-US" smtClean="0"/>
            </a:br>
            <a:endParaRPr lang="en-US" smtClean="0"/>
          </a:p>
          <a:p>
            <a:pPr marL="342900" indent="-342900">
              <a:buAutoNum type="arabicParenR"/>
            </a:pPr>
            <a:r>
              <a:rPr lang="en-US" smtClean="0"/>
              <a:t>Remove asset </a:t>
            </a:r>
          </a:p>
          <a:p>
            <a:endParaRPr lang="en-US" smtClean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0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78441" y="1537335"/>
            <a:ext cx="75054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A2 </a:t>
            </a:r>
            <a:r>
              <a:rPr lang="en-US" b="1" dirty="0" err="1"/>
              <a:t>Worshop</a:t>
            </a:r>
            <a:r>
              <a:rPr lang="en-US" b="1" dirty="0"/>
              <a:t> </a:t>
            </a:r>
            <a:r>
              <a:rPr lang="en-US" b="1" dirty="0" smtClean="0"/>
              <a:t>Activity: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smtClean="0"/>
              <a:t>Choose any asset from stellar.expert</a:t>
            </a:r>
            <a:br>
              <a:rPr lang="en-US" smtClean="0"/>
            </a:br>
            <a:endParaRPr lang="en-US" smtClean="0"/>
          </a:p>
          <a:p>
            <a:pPr marL="285750" indent="-285750">
              <a:buFontTx/>
              <a:buChar char="-"/>
            </a:pPr>
            <a:r>
              <a:rPr lang="en-US" smtClean="0"/>
              <a:t>Add an asset </a:t>
            </a:r>
            <a:r>
              <a:rPr lang="en-US" dirty="0" smtClean="0"/>
              <a:t>to your </a:t>
            </a:r>
            <a:r>
              <a:rPr lang="en-US" smtClean="0"/>
              <a:t>test account</a:t>
            </a:r>
            <a:br>
              <a:rPr lang="en-US" smtClean="0"/>
            </a:b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a) with laboratory</a:t>
            </a:r>
            <a:br>
              <a:rPr lang="en-US" smtClean="0"/>
            </a:br>
            <a:r>
              <a:rPr lang="en-US" smtClean="0"/>
              <a:t>b) smartstellar.org </a:t>
            </a:r>
          </a:p>
          <a:p>
            <a:pPr marL="285750" indent="-285750">
              <a:buFontTx/>
              <a:buChar char="-"/>
            </a:pPr>
            <a:endParaRPr lang="en-US"/>
          </a:p>
          <a:p>
            <a:pPr marL="285750" indent="-285750">
              <a:buFontTx/>
              <a:buChar char="-"/>
            </a:pPr>
            <a:r>
              <a:rPr lang="en-US" smtClean="0"/>
              <a:t>Remove asset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2" descr="Bildergebnis fÃ¼r do it yoursel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BEFFFF"/>
              </a:clrFrom>
              <a:clrTo>
                <a:srgbClr val="BE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4300"/>
                    </a14:imgEffect>
                    <a14:imgEffect>
                      <a14:saturation sat="112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3017">
            <a:off x="6213834" y="1649754"/>
            <a:ext cx="2141706" cy="129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64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78442" y="430530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A3: Send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receive 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sz="1400" b="1" dirty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and 15 min per lesson (A1-A4)</a:t>
            </a:r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245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37335"/>
            <a:ext cx="75054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Lesson Goals A3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Send XLM and tokens on </a:t>
            </a:r>
            <a:r>
              <a:rPr lang="en-US" dirty="0" err="1" smtClean="0"/>
              <a:t>TestNet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Check History</a:t>
            </a:r>
          </a:p>
          <a:p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7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 smtClean="0"/>
              <a:t>Content</a:t>
            </a:r>
            <a:endParaRPr lang="en-US" dirty="0"/>
          </a:p>
        </p:txBody>
      </p:sp>
      <p:pic>
        <p:nvPicPr>
          <p:cNvPr id="9" name="Picture 4" descr="Ãhnliches Foto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3" r="21627"/>
          <a:stretch/>
        </p:blipFill>
        <p:spPr bwMode="auto">
          <a:xfrm>
            <a:off x="6238875" y="1657349"/>
            <a:ext cx="2246613" cy="22097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39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842135"/>
            <a:ext cx="75054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Use the “Transaction Builder”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fill in the PUBLIC KEY of your source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/>
              <a:t>feth</a:t>
            </a:r>
            <a:r>
              <a:rPr lang="en-US" sz="1600" dirty="0" smtClean="0"/>
              <a:t> a sequence number (just a technical thing)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Abgerundetes Rechteck 5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/>
              <a:t>Send XLM and </a:t>
            </a:r>
            <a:r>
              <a:rPr lang="en-US" dirty="0" smtClean="0"/>
              <a:t>tokens 1/3 (via laboratory)</a:t>
            </a:r>
            <a:endParaRPr lang="en-US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247842" y="1460813"/>
            <a:ext cx="2787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https://www.stellar.org/laboratory/</a:t>
            </a:r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41" y="2771775"/>
            <a:ext cx="5471009" cy="3211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274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Bildergebnis fÃ¼r team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87" y="2922819"/>
            <a:ext cx="7858059" cy="340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>
                <a:solidFill>
                  <a:schemeClr val="tx1"/>
                </a:solidFill>
              </a:rPr>
              <a:t>Short </a:t>
            </a:r>
            <a:r>
              <a:rPr lang="de-DE" dirty="0" err="1" smtClean="0">
                <a:solidFill>
                  <a:schemeClr val="tx1"/>
                </a:solidFill>
              </a:rPr>
              <a:t>Introduction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842135"/>
            <a:ext cx="75054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Select “Payment”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fill in the PUBLIC KEY of your destination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choose the asset and amount  (native means XLM)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Abgerundetes Rechteck 5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/>
              <a:t>Send XLM and </a:t>
            </a:r>
            <a:r>
              <a:rPr lang="en-US" dirty="0" smtClean="0"/>
              <a:t>tokens 2/3</a:t>
            </a:r>
            <a:endParaRPr lang="en-US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247842" y="1460813"/>
            <a:ext cx="2787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https://www.stellar.org/laboratory/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42" y="2783234"/>
            <a:ext cx="5693783" cy="3197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" t="22083" b="19515"/>
          <a:stretch/>
        </p:blipFill>
        <p:spPr bwMode="auto">
          <a:xfrm>
            <a:off x="5410944" y="5670401"/>
            <a:ext cx="2426929" cy="4320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krümmte Verbindung 10"/>
          <p:cNvCxnSpPr/>
          <p:nvPr/>
        </p:nvCxnSpPr>
        <p:spPr>
          <a:xfrm>
            <a:off x="6545412" y="4857132"/>
            <a:ext cx="1007716" cy="620872"/>
          </a:xfrm>
          <a:prstGeom prst="curvedConnector2">
            <a:avLst/>
          </a:prstGeom>
          <a:ln w="19050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3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050" y="3858754"/>
            <a:ext cx="4835525" cy="2270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3" y="3548318"/>
            <a:ext cx="5532438" cy="1873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feld 20"/>
          <p:cNvSpPr txBox="1"/>
          <p:nvPr/>
        </p:nvSpPr>
        <p:spPr>
          <a:xfrm>
            <a:off x="678441" y="1842135"/>
            <a:ext cx="75054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Sign the transaction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now you have to fill in your SECRET KEY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and confirm … … …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Abgerundetes Rechteck 5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/>
              <a:t>Send XLM and </a:t>
            </a:r>
            <a:r>
              <a:rPr lang="en-US" dirty="0" smtClean="0"/>
              <a:t>tokens 3/3</a:t>
            </a:r>
            <a:endParaRPr lang="en-US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247842" y="1460813"/>
            <a:ext cx="2787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https://www.stellar.org/laboratory/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41" y="2787230"/>
            <a:ext cx="5869612" cy="18609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krümmte Verbindung 10"/>
          <p:cNvCxnSpPr/>
          <p:nvPr/>
        </p:nvCxnSpPr>
        <p:spPr>
          <a:xfrm>
            <a:off x="6888312" y="2995451"/>
            <a:ext cx="1007716" cy="620872"/>
          </a:xfrm>
          <a:prstGeom prst="curvedConnector2">
            <a:avLst/>
          </a:prstGeom>
          <a:ln w="19050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57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985010"/>
            <a:ext cx="750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Paste your PUBLIC KEY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616" y="3837286"/>
            <a:ext cx="6150984" cy="207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40" y="2596063"/>
            <a:ext cx="5017509" cy="955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 smtClean="0"/>
              <a:t>Check balance &amp; history</a:t>
            </a:r>
            <a:endParaRPr lang="en-US" dirty="0"/>
          </a:p>
        </p:txBody>
      </p:sp>
      <p:sp>
        <p:nvSpPr>
          <p:cNvPr id="10" name="Abgerundetes Rechteck 9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2231016" y="1460813"/>
            <a:ext cx="30284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>
                <a:solidFill>
                  <a:srgbClr val="007FF2"/>
                </a:solidFill>
              </a:rPr>
              <a:t>https://stellar.expert/explorer/testnet/</a:t>
            </a:r>
          </a:p>
        </p:txBody>
      </p:sp>
      <p:cxnSp>
        <p:nvCxnSpPr>
          <p:cNvPr id="12" name="Gekrümmte Verbindung 11"/>
          <p:cNvCxnSpPr/>
          <p:nvPr/>
        </p:nvCxnSpPr>
        <p:spPr>
          <a:xfrm>
            <a:off x="6126312" y="2930659"/>
            <a:ext cx="1007716" cy="620872"/>
          </a:xfrm>
          <a:prstGeom prst="curvedConnector2">
            <a:avLst/>
          </a:prstGeom>
          <a:ln w="19050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68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823085"/>
            <a:ext cx="750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Send XLM with Blue Orion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Login with your SECRET KEY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2" y="2614462"/>
            <a:ext cx="4493633" cy="3380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bgerundetes Rechteck 5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/>
              <a:t>Send XLM and tokens </a:t>
            </a:r>
            <a:r>
              <a:rPr lang="en-US" dirty="0" smtClean="0"/>
              <a:t>1/1 </a:t>
            </a:r>
            <a:r>
              <a:rPr lang="en-US" dirty="0"/>
              <a:t>(via </a:t>
            </a:r>
            <a:r>
              <a:rPr lang="en-US" dirty="0" smtClean="0"/>
              <a:t>wallet)</a:t>
            </a:r>
            <a:endParaRPr lang="en-US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223235" y="1460813"/>
            <a:ext cx="2805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 smtClean="0">
                <a:solidFill>
                  <a:srgbClr val="007FF2"/>
                </a:solidFill>
              </a:rPr>
              <a:t>https</a:t>
            </a:r>
            <a:r>
              <a:rPr lang="de-DE" sz="1400" u="sng" dirty="0">
                <a:solidFill>
                  <a:srgbClr val="007FF2"/>
                </a:solidFill>
              </a:rPr>
              <a:t>://www.smartstellar.org/signin</a:t>
            </a:r>
          </a:p>
        </p:txBody>
      </p:sp>
    </p:spTree>
    <p:extLst>
      <p:ext uri="{BB962C8B-B14F-4D97-AF65-F5344CB8AC3E}">
        <p14:creationId xmlns:p14="http://schemas.microsoft.com/office/powerpoint/2010/main" val="315623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832610"/>
            <a:ext cx="750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Move to Account &gt; History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1" y="2379345"/>
            <a:ext cx="5248275" cy="3676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bgerundetes Rechteck 5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 smtClean="0"/>
              <a:t>Check balance &amp; history (via wallet)</a:t>
            </a:r>
            <a:endParaRPr lang="en-US" dirty="0"/>
          </a:p>
        </p:txBody>
      </p:sp>
      <p:sp>
        <p:nvSpPr>
          <p:cNvPr id="9" name="Abgerundetes Rechteck 8"/>
          <p:cNvSpPr>
            <a:spLocks noChangeAspect="1"/>
          </p:cNvSpPr>
          <p:nvPr/>
        </p:nvSpPr>
        <p:spPr>
          <a:xfrm>
            <a:off x="678442" y="1476375"/>
            <a:ext cx="1457680" cy="27665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TestNet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223235" y="1460813"/>
            <a:ext cx="2805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u="sng" dirty="0" smtClean="0">
                <a:solidFill>
                  <a:srgbClr val="007FF2"/>
                </a:solidFill>
              </a:rPr>
              <a:t>https</a:t>
            </a:r>
            <a:r>
              <a:rPr lang="de-DE" sz="1400" u="sng" dirty="0">
                <a:solidFill>
                  <a:srgbClr val="007FF2"/>
                </a:solidFill>
              </a:rPr>
              <a:t>://www.smartstellar.org/signin</a:t>
            </a:r>
          </a:p>
        </p:txBody>
      </p:sp>
    </p:spTree>
    <p:extLst>
      <p:ext uri="{BB962C8B-B14F-4D97-AF65-F5344CB8AC3E}">
        <p14:creationId xmlns:p14="http://schemas.microsoft.com/office/powerpoint/2010/main" val="8330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37335"/>
            <a:ext cx="75054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A3 </a:t>
            </a:r>
            <a:r>
              <a:rPr lang="en-US" b="1" dirty="0" err="1"/>
              <a:t>Worshop</a:t>
            </a:r>
            <a:r>
              <a:rPr lang="en-US" b="1" dirty="0"/>
              <a:t> Activity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Send XLM and an asset to your neighbor </a:t>
            </a:r>
            <a:br>
              <a:rPr lang="en-US" dirty="0" smtClean="0"/>
            </a:br>
            <a:r>
              <a:rPr lang="en-US" dirty="0" smtClean="0"/>
              <a:t>(use the laboratory or the wallet)</a:t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Check the accounts history</a:t>
            </a:r>
            <a:br>
              <a:rPr lang="en-US" dirty="0" smtClean="0"/>
            </a:br>
            <a:r>
              <a:rPr lang="en-US" dirty="0" smtClean="0"/>
              <a:t>a) </a:t>
            </a:r>
            <a:r>
              <a:rPr lang="en-US" dirty="0" err="1" smtClean="0"/>
              <a:t>stellar.expert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b) Blue Orion Wallet</a:t>
            </a:r>
          </a:p>
          <a:p>
            <a:endParaRPr lang="en-US" dirty="0" smtClean="0"/>
          </a:p>
        </p:txBody>
      </p:sp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3" name="Rechteck 2"/>
          <p:cNvSpPr/>
          <p:nvPr/>
        </p:nvSpPr>
        <p:spPr>
          <a:xfrm>
            <a:off x="678439" y="5372011"/>
            <a:ext cx="78070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FF2"/>
                </a:solidFill>
              </a:rPr>
              <a:t>Note:</a:t>
            </a:r>
            <a:r>
              <a:rPr lang="en-US" dirty="0">
                <a:solidFill>
                  <a:srgbClr val="007FF2"/>
                </a:solidFill>
              </a:rPr>
              <a:t> </a:t>
            </a:r>
            <a:r>
              <a:rPr lang="en-US" dirty="0" smtClean="0"/>
              <a:t>If you like to share your </a:t>
            </a:r>
            <a:r>
              <a:rPr lang="en-US" dirty="0" err="1" smtClean="0"/>
              <a:t>TestNet</a:t>
            </a:r>
            <a:r>
              <a:rPr lang="en-US" dirty="0" smtClean="0"/>
              <a:t> PUBLIC KEY with your neighbor you could use the Meetup Message Service</a:t>
            </a:r>
            <a:endParaRPr lang="en-US" dirty="0"/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Lesson</a:t>
            </a:r>
            <a:r>
              <a:rPr lang="de-DE" dirty="0" smtClean="0"/>
              <a:t> A3: </a:t>
            </a:r>
            <a:r>
              <a:rPr lang="en-US" dirty="0" smtClean="0"/>
              <a:t>Let’s do it</a:t>
            </a:r>
            <a:endParaRPr lang="de-DE" dirty="0"/>
          </a:p>
        </p:txBody>
      </p:sp>
      <p:pic>
        <p:nvPicPr>
          <p:cNvPr id="10" name="Picture 2" descr="Bildergebnis fÃ¼r do it yoursel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BEFFFF"/>
              </a:clrFrom>
              <a:clrTo>
                <a:srgbClr val="BE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4300"/>
                    </a14:imgEffect>
                    <a14:imgEffect>
                      <a14:saturation sat="112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3017">
            <a:off x="6213834" y="1649754"/>
            <a:ext cx="2141706" cy="129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98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46860"/>
            <a:ext cx="75054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Potential of Stellar technology/</a:t>
            </a:r>
            <a:r>
              <a:rPr lang="en-US" b="1" dirty="0" err="1" smtClean="0"/>
              <a:t>blockchain</a:t>
            </a:r>
            <a:r>
              <a:rPr lang="en-US" b="1" dirty="0"/>
              <a:t> 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Timed payments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Multi Send service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MyKeys</a:t>
            </a:r>
            <a:r>
              <a:rPr lang="en-US" dirty="0" smtClean="0"/>
              <a:t> (Multi Account Management)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Proof of Existence</a:t>
            </a:r>
          </a:p>
        </p:txBody>
      </p:sp>
      <p:sp>
        <p:nvSpPr>
          <p:cNvPr id="8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Outlook - </a:t>
            </a:r>
            <a:r>
              <a:rPr lang="en-US" dirty="0" smtClean="0"/>
              <a:t>Value add services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04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Send XLM with Blue Orion, as timed payment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1" y="2100643"/>
            <a:ext cx="4829175" cy="3552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402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MultiSend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1" y="4180365"/>
            <a:ext cx="3175908" cy="19414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feld 5"/>
          <p:cNvSpPr txBox="1"/>
          <p:nvPr/>
        </p:nvSpPr>
        <p:spPr>
          <a:xfrm>
            <a:off x="678441" y="2049399"/>
            <a:ext cx="21470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mtClean="0"/>
              <a:t>Easy send 100 or 1000 payments defined in a CSV-File</a:t>
            </a:r>
            <a:br>
              <a:rPr lang="en-US" smtClean="0"/>
            </a:br>
            <a:endParaRPr lang="en-US" smtClean="0"/>
          </a:p>
          <a:p>
            <a:pPr marL="342900" indent="-342900">
              <a:buAutoNum type="arabicParenR"/>
            </a:pPr>
            <a:r>
              <a:rPr lang="en-US" smtClean="0"/>
              <a:t>Check status of all payments 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150" y="1703035"/>
            <a:ext cx="3904488" cy="4418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652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5074920" y="1665351"/>
            <a:ext cx="34677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MyKeys</a:t>
            </a:r>
            <a:r>
              <a:rPr lang="en-US" b="1" dirty="0" smtClean="0"/>
              <a:t> </a:t>
            </a:r>
            <a:r>
              <a:rPr lang="en-US" b="1" smtClean="0"/>
              <a:t>– Account </a:t>
            </a:r>
            <a:r>
              <a:rPr lang="en-US" b="1" dirty="0" smtClean="0"/>
              <a:t>Summary</a:t>
            </a:r>
            <a:endParaRPr lang="en-US" dirty="0" smtClean="0"/>
          </a:p>
          <a:p>
            <a:endParaRPr lang="en-US" dirty="0"/>
          </a:p>
          <a:p>
            <a:r>
              <a:rPr lang="en-US"/>
              <a:t>MyKeys enables an one page view on all accounts of interest.</a:t>
            </a:r>
          </a:p>
          <a:p>
            <a:endParaRPr lang="en-US" smtClean="0"/>
          </a:p>
          <a:p>
            <a:r>
              <a:rPr lang="en-US" smtClean="0"/>
              <a:t>The </a:t>
            </a:r>
            <a:r>
              <a:rPr lang="en-US" dirty="0" smtClean="0"/>
              <a:t>summary shows</a:t>
            </a:r>
          </a:p>
          <a:p>
            <a:endParaRPr lang="en-US" dirty="0"/>
          </a:p>
          <a:p>
            <a:pPr marL="342900" indent="-342900">
              <a:buAutoNum type="alphaLcParenR"/>
            </a:pPr>
            <a:r>
              <a:rPr lang="en-US" dirty="0" smtClean="0"/>
              <a:t>Last validation date</a:t>
            </a:r>
          </a:p>
          <a:p>
            <a:pPr marL="342900" indent="-342900">
              <a:buAutoNum type="alphaLcParenR"/>
            </a:pPr>
            <a:r>
              <a:rPr lang="en-US" dirty="0" smtClean="0"/>
              <a:t>If accounts are active or not</a:t>
            </a:r>
          </a:p>
          <a:p>
            <a:pPr marL="342900" indent="-342900">
              <a:buAutoNum type="alphaLcParenR"/>
            </a:pPr>
            <a:r>
              <a:rPr lang="en-US" dirty="0" smtClean="0"/>
              <a:t>Total XLM</a:t>
            </a:r>
          </a:p>
          <a:p>
            <a:pPr marL="342900" indent="-342900">
              <a:buAutoNum type="alphaLcParenR"/>
            </a:pPr>
            <a:r>
              <a:rPr lang="en-US" dirty="0" smtClean="0"/>
              <a:t>Number of different assets and also total amount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2" y="1665351"/>
            <a:ext cx="4038604" cy="34844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7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678442" y="209550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r>
              <a:rPr lang="de-DE" dirty="0" smtClean="0"/>
              <a:t> </a:t>
            </a:r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sz="1400" b="1" dirty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and 15 min per lesson (A1-A4)</a:t>
            </a:r>
          </a:p>
        </p:txBody>
      </p:sp>
      <p:sp>
        <p:nvSpPr>
          <p:cNvPr id="5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341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2" y="1506310"/>
            <a:ext cx="37466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Proof of existence (1)</a:t>
            </a:r>
            <a:endParaRPr lang="en-US" dirty="0" smtClean="0"/>
          </a:p>
          <a:p>
            <a:endParaRPr lang="en-US" sz="1000" dirty="0"/>
          </a:p>
          <a:p>
            <a:r>
              <a:rPr lang="en-US"/>
              <a:t>Blockchain </a:t>
            </a:r>
            <a:r>
              <a:rPr lang="en-US" smtClean="0"/>
              <a:t>solution </a:t>
            </a:r>
            <a:r>
              <a:rPr lang="en-US"/>
              <a:t>for securing</a:t>
            </a:r>
          </a:p>
          <a:p>
            <a:r>
              <a:rPr lang="en-US"/>
              <a:t>intellectual property assets and innovation </a:t>
            </a:r>
            <a:r>
              <a:rPr lang="en-US" smtClean="0"/>
              <a:t>processes</a:t>
            </a:r>
            <a:endParaRPr lang="en-US" dirty="0"/>
          </a:p>
          <a:p>
            <a:endParaRPr lang="en-US" smtClean="0"/>
          </a:p>
          <a:p>
            <a:r>
              <a:rPr lang="en-US" smtClean="0"/>
              <a:t>1a) Create hash of file</a:t>
            </a:r>
            <a:endParaRPr lang="en-US" dirty="0" smtClean="0"/>
          </a:p>
        </p:txBody>
      </p:sp>
      <p:pic>
        <p:nvPicPr>
          <p:cNvPr id="4" name="Grafik 3"/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8442" y="3451351"/>
            <a:ext cx="3246996" cy="24141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293" y="2370385"/>
            <a:ext cx="3720345" cy="3495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4952" y="4120175"/>
            <a:ext cx="491441" cy="606553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4822293" y="1583871"/>
            <a:ext cx="3720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1b) Save hash into blockchain</a:t>
            </a:r>
            <a:endParaRPr lang="de-DE"/>
          </a:p>
        </p:txBody>
      </p:sp>
      <p:sp>
        <p:nvSpPr>
          <p:cNvPr id="10" name="Titel 28"/>
          <p:cNvSpPr>
            <a:spLocks noGrp="1"/>
          </p:cNvSpPr>
          <p:nvPr>
            <p:ph type="ctrTitle"/>
          </p:nvPr>
        </p:nvSpPr>
        <p:spPr>
          <a:xfrm>
            <a:off x="678442" y="673654"/>
            <a:ext cx="7864196" cy="488347"/>
          </a:xfrm>
        </p:spPr>
        <p:txBody>
          <a:bodyPr/>
          <a:lstStyle/>
          <a:p>
            <a:r>
              <a:rPr lang="de-DE" dirty="0" smtClean="0"/>
              <a:t>Blue Orion – </a:t>
            </a:r>
            <a:r>
              <a:rPr lang="de-DE" dirty="0"/>
              <a:t>Token Workshop</a:t>
            </a:r>
          </a:p>
        </p:txBody>
      </p:sp>
    </p:spTree>
    <p:extLst>
      <p:ext uri="{BB962C8B-B14F-4D97-AF65-F5344CB8AC3E}">
        <p14:creationId xmlns:p14="http://schemas.microsoft.com/office/powerpoint/2010/main" val="26301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78442" y="483870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Tools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A4: Create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own token with your selected 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 (</a:t>
            </a:r>
            <a:r>
              <a:rPr lang="en-US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Testnet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</a:t>
            </a:r>
            <a:r>
              <a:rPr lang="en-US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Publicnet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endParaRPr lang="en-US" dirty="0" smtClean="0"/>
          </a:p>
          <a:p>
            <a:r>
              <a:rPr lang="en-US" sz="1400" b="1" dirty="0" smtClean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and 15 min per lesson (A1-A4)</a:t>
            </a:r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61366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Lesson Goals A4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smtClean="0"/>
              <a:t>Create Issuer Account</a:t>
            </a:r>
          </a:p>
          <a:p>
            <a:endParaRPr lang="en-US" smtClean="0"/>
          </a:p>
          <a:p>
            <a:pPr marL="285750" indent="-285750">
              <a:buFontTx/>
              <a:buChar char="-"/>
            </a:pPr>
            <a:r>
              <a:rPr lang="en-US" smtClean="0"/>
              <a:t>Create Distribution Account (or use existing one)</a:t>
            </a:r>
          </a:p>
          <a:p>
            <a:pPr marL="285750" indent="-285750">
              <a:buFontTx/>
              <a:buChar char="-"/>
            </a:pPr>
            <a:endParaRPr lang="en-US"/>
          </a:p>
          <a:p>
            <a:pPr marL="285750" indent="-285750">
              <a:buFontTx/>
              <a:buChar char="-"/>
            </a:pPr>
            <a:r>
              <a:rPr lang="en-US" smtClean="0"/>
              <a:t>Create Trustline on Distribution Account</a:t>
            </a:r>
          </a:p>
          <a:p>
            <a:pPr marL="285750" indent="-285750">
              <a:buFontTx/>
              <a:buChar char="-"/>
            </a:pPr>
            <a:endParaRPr lang="en-US" smtClean="0"/>
          </a:p>
          <a:p>
            <a:pPr marL="285750" indent="-285750">
              <a:buFontTx/>
              <a:buChar char="-"/>
            </a:pPr>
            <a:r>
              <a:rPr lang="en-US" smtClean="0"/>
              <a:t>Transafer Tokens from Issuer to Distribution Account</a:t>
            </a:r>
            <a:br>
              <a:rPr lang="en-US" smtClean="0"/>
            </a:br>
            <a:endParaRPr lang="en-US" smtClean="0"/>
          </a:p>
          <a:p>
            <a:pPr marL="285750" indent="-285750">
              <a:buFontTx/>
              <a:buChar char="-"/>
            </a:pPr>
            <a:r>
              <a:rPr lang="en-US" smtClean="0"/>
              <a:t>Limit Token Number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4" descr="Ãhnliches Foto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3" r="21627"/>
          <a:stretch/>
        </p:blipFill>
        <p:spPr bwMode="auto">
          <a:xfrm>
            <a:off x="6238875" y="1657349"/>
            <a:ext cx="2246613" cy="22097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0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Create Issuer Account with </a:t>
            </a:r>
            <a:r>
              <a:rPr lang="en-US" b="1" smtClean="0"/>
              <a:t>voucher</a:t>
            </a:r>
          </a:p>
          <a:p>
            <a:endParaRPr lang="en-US" b="1"/>
          </a:p>
          <a:p>
            <a:r>
              <a:rPr lang="en-US" sz="1600" b="1">
                <a:solidFill>
                  <a:srgbClr val="00B0F0"/>
                </a:solidFill>
              </a:rPr>
              <a:t>Note:</a:t>
            </a:r>
            <a:r>
              <a:rPr lang="en-US" sz="1600"/>
              <a:t> </a:t>
            </a:r>
            <a:r>
              <a:rPr lang="en-US" sz="1600" smtClean="0"/>
              <a:t>An “Issuer Account” is a normal account which is used to create a new token. The token is identified by token-code and the issuer public key. </a:t>
            </a:r>
          </a:p>
          <a:p>
            <a:endParaRPr lang="en-US" sz="1600" b="1" smtClean="0"/>
          </a:p>
          <a:p>
            <a:r>
              <a:rPr lang="en-US" sz="1600" b="1" smtClean="0">
                <a:solidFill>
                  <a:srgbClr val="00B0F0"/>
                </a:solidFill>
              </a:rPr>
              <a:t>Note</a:t>
            </a:r>
            <a:r>
              <a:rPr lang="en-US" sz="1600" b="1">
                <a:solidFill>
                  <a:srgbClr val="00B0F0"/>
                </a:solidFill>
              </a:rPr>
              <a:t>:</a:t>
            </a:r>
            <a:r>
              <a:rPr lang="en-US" sz="1600"/>
              <a:t> </a:t>
            </a:r>
            <a:r>
              <a:rPr lang="en-US" sz="1600" smtClean="0"/>
              <a:t>To use/distribute tokens The </a:t>
            </a:r>
            <a:r>
              <a:rPr lang="en-US" sz="1600"/>
              <a:t>“Issuer Account” </a:t>
            </a:r>
            <a:r>
              <a:rPr lang="en-US" sz="1600" smtClean="0"/>
              <a:t>provides the tokens to the Distribution Account. </a:t>
            </a:r>
            <a:endParaRPr lang="en-US" sz="1600"/>
          </a:p>
          <a:p>
            <a:endParaRPr lang="en-US" sz="1400" b="1"/>
          </a:p>
          <a:p>
            <a:r>
              <a:rPr lang="en-US" sz="1600" b="1">
                <a:solidFill>
                  <a:srgbClr val="00B0F0"/>
                </a:solidFill>
              </a:rPr>
              <a:t>Note:</a:t>
            </a:r>
            <a:r>
              <a:rPr lang="en-US" sz="1600"/>
              <a:t> The </a:t>
            </a:r>
            <a:r>
              <a:rPr lang="en-US" sz="1600" smtClean="0"/>
              <a:t>number of distributed tokens can be limited. </a:t>
            </a:r>
            <a:endParaRPr lang="en-US" sz="1600"/>
          </a:p>
          <a:p>
            <a:endParaRPr lang="en-US" sz="1400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02" y="4255364"/>
            <a:ext cx="2995482" cy="1752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567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Create </a:t>
            </a:r>
            <a:r>
              <a:rPr lang="en-US" b="1" smtClean="0"/>
              <a:t>Distribution Account</a:t>
            </a:r>
          </a:p>
          <a:p>
            <a:endParaRPr lang="en-US" b="1" smtClean="0"/>
          </a:p>
          <a:p>
            <a:r>
              <a:rPr lang="en-US" sz="1400" b="1" smtClean="0"/>
              <a:t>Use existing account from publicnet Lesson A1</a:t>
            </a:r>
            <a:endParaRPr lang="en-US" sz="1400" b="1"/>
          </a:p>
          <a:p>
            <a:endParaRPr lang="en-US" b="1"/>
          </a:p>
          <a:p>
            <a:r>
              <a:rPr lang="en-US" sz="1400" b="1">
                <a:solidFill>
                  <a:srgbClr val="00B0F0"/>
                </a:solidFill>
              </a:rPr>
              <a:t>Note:</a:t>
            </a:r>
            <a:r>
              <a:rPr lang="en-US" sz="1400"/>
              <a:t> </a:t>
            </a:r>
            <a:r>
              <a:rPr lang="en-US" sz="1400" b="1" smtClean="0"/>
              <a:t>An “Distribution Account” is used to hold the initial created tokens and transfers the tokens to other accounts. </a:t>
            </a:r>
            <a:endParaRPr lang="en-US" sz="1400" b="1"/>
          </a:p>
          <a:p>
            <a:endParaRPr lang="en-US" smtClean="0"/>
          </a:p>
          <a:p>
            <a:endParaRPr lang="en-US" sz="1400" b="1"/>
          </a:p>
        </p:txBody>
      </p:sp>
    </p:spTree>
    <p:extLst>
      <p:ext uri="{BB962C8B-B14F-4D97-AF65-F5344CB8AC3E}">
        <p14:creationId xmlns:p14="http://schemas.microsoft.com/office/powerpoint/2010/main" val="148355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Create </a:t>
            </a:r>
            <a:r>
              <a:rPr lang="en-US" b="1"/>
              <a:t>Trustline on Distribution Account</a:t>
            </a:r>
          </a:p>
          <a:p>
            <a:endParaRPr lang="en-US" sz="1400" b="1" smtClean="0"/>
          </a:p>
          <a:p>
            <a:r>
              <a:rPr lang="en-US" sz="1400" b="1" smtClean="0"/>
              <a:t>See Lesson A2</a:t>
            </a:r>
            <a:endParaRPr lang="en-US" sz="1400" b="1"/>
          </a:p>
          <a:p>
            <a:endParaRPr lang="en-US" sz="1400" b="1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5408" y="2552998"/>
            <a:ext cx="4458660" cy="2916983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69" y="2552998"/>
            <a:ext cx="3916967" cy="291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6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Transfer </a:t>
            </a:r>
            <a:r>
              <a:rPr lang="en-US" b="1"/>
              <a:t>Tokens from Issuer to Distribution </a:t>
            </a:r>
            <a:r>
              <a:rPr lang="en-US" b="1" smtClean="0"/>
              <a:t>Account</a:t>
            </a:r>
            <a:endParaRPr lang="en-US" sz="1400" b="1"/>
          </a:p>
          <a:p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81" y="2183666"/>
            <a:ext cx="5616131" cy="3568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835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490854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Optional: Limit Number of Total Available Tokens</a:t>
            </a:r>
          </a:p>
          <a:p>
            <a:endParaRPr lang="en-US" b="1" smtClean="0"/>
          </a:p>
          <a:p>
            <a:r>
              <a:rPr lang="en-US" sz="1400" b="1" smtClean="0"/>
              <a:t>On stellar.org/laboratory </a:t>
            </a:r>
          </a:p>
          <a:p>
            <a:endParaRPr lang="en-US" sz="1400" b="1" smtClean="0"/>
          </a:p>
          <a:p>
            <a:pPr marL="285750" indent="-285750">
              <a:buFontTx/>
              <a:buChar char="-"/>
            </a:pPr>
            <a:r>
              <a:rPr lang="en-US" sz="1400" b="1" smtClean="0"/>
              <a:t>Reduce master weight to 0</a:t>
            </a:r>
          </a:p>
          <a:p>
            <a:pPr marL="285750" indent="-285750">
              <a:buFontTx/>
              <a:buChar char="-"/>
            </a:pPr>
            <a:r>
              <a:rPr lang="en-US" sz="1400" b="1" smtClean="0"/>
              <a:t>Set Thresholds to 1</a:t>
            </a:r>
            <a:endParaRPr lang="en-US" sz="1400" b="1"/>
          </a:p>
          <a:p>
            <a:endParaRPr lang="en-US" b="1" smtClean="0"/>
          </a:p>
          <a:p>
            <a:r>
              <a:rPr lang="en-US" b="1" smtClean="0">
                <a:solidFill>
                  <a:srgbClr val="FFC000"/>
                </a:solidFill>
              </a:rPr>
              <a:t>This is optional!</a:t>
            </a:r>
            <a:endParaRPr lang="en-US" b="1">
              <a:solidFill>
                <a:srgbClr val="FFC000"/>
              </a:solidFill>
            </a:endParaRPr>
          </a:p>
          <a:p>
            <a:endParaRPr lang="en-US" sz="1400" b="1">
              <a:solidFill>
                <a:srgbClr val="00B0F0"/>
              </a:solidFill>
            </a:endParaRPr>
          </a:p>
          <a:p>
            <a:r>
              <a:rPr lang="en-US" sz="1400" b="1" smtClean="0">
                <a:solidFill>
                  <a:srgbClr val="00B0F0"/>
                </a:solidFill>
              </a:rPr>
              <a:t>Note</a:t>
            </a:r>
            <a:r>
              <a:rPr lang="en-US" sz="1400" b="1">
                <a:solidFill>
                  <a:srgbClr val="00B0F0"/>
                </a:solidFill>
              </a:rPr>
              <a:t>:</a:t>
            </a:r>
            <a:r>
              <a:rPr lang="en-US" sz="1400"/>
              <a:t> </a:t>
            </a:r>
            <a:r>
              <a:rPr lang="en-US" sz="1400" b="1" smtClean="0"/>
              <a:t>After executing this, there is no way </a:t>
            </a:r>
            <a:br>
              <a:rPr lang="en-US" sz="1400" b="1" smtClean="0"/>
            </a:br>
            <a:r>
              <a:rPr lang="en-US" sz="1400" b="1" smtClean="0"/>
              <a:t>to issue more tokens! Point of no return!</a:t>
            </a:r>
            <a:endParaRPr lang="en-US" sz="1400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8689"/>
          <a:stretch/>
        </p:blipFill>
        <p:spPr>
          <a:xfrm>
            <a:off x="4533900" y="2186980"/>
            <a:ext cx="3735323" cy="3895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41" y="4400232"/>
            <a:ext cx="1653279" cy="16826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194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1" y="1537335"/>
            <a:ext cx="75054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A4 </a:t>
            </a:r>
            <a:r>
              <a:rPr lang="en-US" b="1"/>
              <a:t>Worshop </a:t>
            </a:r>
            <a:r>
              <a:rPr lang="en-US" b="1" smtClean="0"/>
              <a:t>Activity</a:t>
            </a:r>
            <a:endParaRPr lang="en-US" dirty="0" smtClean="0"/>
          </a:p>
          <a:p>
            <a:endParaRPr lang="en-US" smtClean="0"/>
          </a:p>
          <a:p>
            <a:r>
              <a:rPr lang="en-US" smtClean="0"/>
              <a:t>Create Token on </a:t>
            </a:r>
            <a:r>
              <a:rPr lang="en-US"/>
              <a:t>Publicnet</a:t>
            </a:r>
            <a:r>
              <a:rPr lang="en-US" smtClean="0"/>
              <a:t/>
            </a:r>
            <a:br>
              <a:rPr lang="en-US" smtClean="0"/>
            </a:b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smtClean="0"/>
              <a:t>Create Issuer Account</a:t>
            </a:r>
          </a:p>
          <a:p>
            <a:pPr marL="285750" indent="-285750">
              <a:buFontTx/>
              <a:buChar char="-"/>
            </a:pPr>
            <a:r>
              <a:rPr lang="en-US" smtClean="0"/>
              <a:t>Create Trustline on Distribution Account</a:t>
            </a:r>
          </a:p>
          <a:p>
            <a:pPr marL="285750" indent="-285750">
              <a:buFontTx/>
              <a:buChar char="-"/>
            </a:pPr>
            <a:r>
              <a:rPr lang="en-US" smtClean="0"/>
              <a:t>Transfer Tokens from Issuer to Distribution Account</a:t>
            </a:r>
          </a:p>
          <a:p>
            <a:pPr marL="285750" indent="-285750">
              <a:buFontTx/>
              <a:buChar char="-"/>
            </a:pPr>
            <a:r>
              <a:rPr lang="en-US" smtClean="0"/>
              <a:t>Optional: Limit Token Number</a:t>
            </a:r>
          </a:p>
          <a:p>
            <a:endParaRPr lang="en-US" smtClean="0"/>
          </a:p>
        </p:txBody>
      </p:sp>
      <p:pic>
        <p:nvPicPr>
          <p:cNvPr id="4" name="Picture 2" descr="Bildergebnis fÃ¼r do it yoursel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BEFFFF"/>
              </a:clrFrom>
              <a:clrTo>
                <a:srgbClr val="BE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4300"/>
                    </a14:imgEffect>
                    <a14:imgEffect>
                      <a14:saturation sat="112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3017">
            <a:off x="6213834" y="1649754"/>
            <a:ext cx="2141706" cy="129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85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2" y="1610487"/>
            <a:ext cx="57406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What next?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 smtClean="0"/>
              <a:t>Transfer your tokens to friends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Other </a:t>
            </a:r>
            <a:r>
              <a:rPr lang="en-US" dirty="0" err="1" smtClean="0"/>
              <a:t>usecases</a:t>
            </a:r>
            <a:r>
              <a:rPr lang="en-US" dirty="0" smtClean="0"/>
              <a:t> -&gt; services: security token </a:t>
            </a:r>
            <a:r>
              <a:rPr lang="en-US" smtClean="0"/>
              <a:t>(crowdfunding</a:t>
            </a:r>
            <a:r>
              <a:rPr lang="en-US" dirty="0" smtClean="0"/>
              <a:t>), </a:t>
            </a:r>
            <a:r>
              <a:rPr lang="en-US" dirty="0" err="1" smtClean="0"/>
              <a:t>usibility</a:t>
            </a:r>
            <a:r>
              <a:rPr lang="en-US" dirty="0" smtClean="0"/>
              <a:t> token for online applications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Titel 28"/>
          <p:cNvSpPr>
            <a:spLocks noGrp="1"/>
          </p:cNvSpPr>
          <p:nvPr>
            <p:ph type="ctrTitle"/>
          </p:nvPr>
        </p:nvSpPr>
        <p:spPr>
          <a:xfrm>
            <a:off x="678442" y="673654"/>
            <a:ext cx="7864196" cy="488347"/>
          </a:xfrm>
        </p:spPr>
        <p:txBody>
          <a:bodyPr/>
          <a:lstStyle/>
          <a:p>
            <a:r>
              <a:rPr lang="de-DE" dirty="0" smtClean="0"/>
              <a:t>Blue Orion – </a:t>
            </a:r>
            <a:r>
              <a:rPr lang="de-DE" dirty="0"/>
              <a:t>Token Workshop</a:t>
            </a:r>
          </a:p>
        </p:txBody>
      </p:sp>
    </p:spTree>
    <p:extLst>
      <p:ext uri="{BB962C8B-B14F-4D97-AF65-F5344CB8AC3E}">
        <p14:creationId xmlns:p14="http://schemas.microsoft.com/office/powerpoint/2010/main" val="420073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2" y="1628775"/>
            <a:ext cx="78641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Background Stellar Network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Stellar is a platform that connects banks, payments systems, and people. Integrate to move money quickly, reliably, and at almost no cost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Decentralized Network: Stellar.org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Additional Information: https</a:t>
            </a:r>
            <a:r>
              <a:rPr lang="en-US" dirty="0"/>
              <a:t>://www.lumenauts.com/explainers/stellar-assets-and-anchors</a:t>
            </a:r>
            <a:endParaRPr lang="en-US" dirty="0" smtClean="0"/>
          </a:p>
          <a:p>
            <a:endParaRPr lang="en-US" b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42" y="4214098"/>
            <a:ext cx="3557588" cy="17612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869" y="4094942"/>
            <a:ext cx="2980563" cy="188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1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476250" y="895350"/>
            <a:ext cx="8267700" cy="733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0" y="6124576"/>
            <a:ext cx="9144000" cy="628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513" y="3029531"/>
            <a:ext cx="3690937" cy="24489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hteck 1"/>
          <p:cNvSpPr/>
          <p:nvPr/>
        </p:nvSpPr>
        <p:spPr>
          <a:xfrm>
            <a:off x="4900613" y="3029531"/>
            <a:ext cx="3690937" cy="2448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292100" dist="38100" dir="2700000" sx="105000" sy="105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dirty="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Hans </a:t>
            </a:r>
            <a:r>
              <a:rPr lang="de-DE" sz="1400" dirty="0" err="1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Woppmann</a:t>
            </a:r>
            <a:endParaRPr lang="de-DE" sz="1400" dirty="0" smtClean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140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Phone</a:t>
            </a:r>
            <a:r>
              <a:rPr lang="de-DE" sz="14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+49 176 6093 9333</a:t>
            </a:r>
          </a:p>
          <a:p>
            <a:endParaRPr lang="de-DE" sz="1400" smtClean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140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Peter Pansegrau</a:t>
            </a:r>
            <a:endParaRPr lang="de-DE" sz="140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14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Phone: +49 163 166 3738</a:t>
            </a:r>
          </a:p>
          <a:p>
            <a:endParaRPr lang="de-DE" sz="14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1400" err="1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</a:t>
            </a:r>
            <a:r>
              <a:rPr lang="de-DE" sz="140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contact@blueorion.cc</a:t>
            </a:r>
            <a:endParaRPr lang="de-DE" sz="1400" dirty="0" smtClean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140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Twitter: </a:t>
            </a:r>
            <a:r>
              <a:rPr lang="de-DE" sz="1400" smtClean="0">
                <a:solidFill>
                  <a:schemeClr val="accent2"/>
                </a:solidFill>
              </a:rPr>
              <a:t>twitter.com/blueorioncc</a:t>
            </a:r>
            <a:endParaRPr lang="de-DE" sz="1400" dirty="0" smtClean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828328" y="1262062"/>
            <a:ext cx="509466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7200" b="1" cap="none" spc="0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</a:t>
            </a:r>
            <a:r>
              <a:rPr lang="de-DE" sz="72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de-DE" sz="7200" b="1" cap="none" spc="0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</a:t>
            </a:r>
            <a:endParaRPr lang="de-DE" sz="72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081" y="678321"/>
            <a:ext cx="1867567" cy="202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34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Smart Stellar – </a:t>
            </a:r>
            <a:r>
              <a:rPr lang="de-DE" dirty="0" err="1" smtClean="0"/>
              <a:t>Crypto</a:t>
            </a:r>
            <a:r>
              <a:rPr lang="de-DE" dirty="0" smtClean="0"/>
              <a:t> Services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78442" y="1552575"/>
            <a:ext cx="7711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mtClean="0"/>
              <a:t>Stellar Key Values</a:t>
            </a:r>
            <a:endParaRPr lang="de-DE" b="1" dirty="0"/>
          </a:p>
          <a:p>
            <a:endParaRPr lang="en-US" b="1" dirty="0"/>
          </a:p>
        </p:txBody>
      </p:sp>
      <p:sp>
        <p:nvSpPr>
          <p:cNvPr id="5" name="Textfeld 4"/>
          <p:cNvSpPr txBox="1"/>
          <p:nvPr/>
        </p:nvSpPr>
        <p:spPr>
          <a:xfrm>
            <a:off x="788550" y="2198906"/>
            <a:ext cx="1603205" cy="58477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Crypto </a:t>
            </a:r>
          </a:p>
          <a:p>
            <a:pPr algn="ctr"/>
            <a:r>
              <a:rPr lang="en-US" sz="1600" b="1" dirty="0" smtClean="0"/>
              <a:t>Features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941608" y="2127815"/>
            <a:ext cx="44080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Stellar is one of the fastest and scalable coins on the market. Transactions are done within </a:t>
            </a:r>
            <a:r>
              <a:rPr lang="en-US" sz="1100" b="1" dirty="0" smtClean="0">
                <a:solidFill>
                  <a:srgbClr val="00B0F0"/>
                </a:solidFill>
              </a:rPr>
              <a:t>2-5 sec</a:t>
            </a:r>
            <a:r>
              <a:rPr lang="en-US" sz="1100" dirty="0" smtClean="0"/>
              <a:t>. and the network scales up to </a:t>
            </a:r>
            <a:r>
              <a:rPr lang="en-US" sz="1100" b="1" dirty="0" smtClean="0">
                <a:solidFill>
                  <a:srgbClr val="00B0F0"/>
                </a:solidFill>
              </a:rPr>
              <a:t>1000 transactions </a:t>
            </a:r>
            <a:r>
              <a:rPr lang="en-US" sz="1100" dirty="0" smtClean="0"/>
              <a:t>per second. Stellar also has </a:t>
            </a:r>
            <a:r>
              <a:rPr lang="en-US" sz="1100" b="1" dirty="0" smtClean="0">
                <a:solidFill>
                  <a:srgbClr val="00B0F0"/>
                </a:solidFill>
              </a:rPr>
              <a:t>very low transaction fees </a:t>
            </a:r>
            <a:r>
              <a:rPr lang="en-US" sz="1100" dirty="0" smtClean="0"/>
              <a:t>which doesn’t depend on traffic like Bitcoin or </a:t>
            </a:r>
            <a:r>
              <a:rPr lang="en-US" sz="1100" dirty="0" err="1" smtClean="0"/>
              <a:t>Ethereum</a:t>
            </a:r>
            <a:r>
              <a:rPr lang="en-US" sz="1100" dirty="0" smtClean="0"/>
              <a:t>.  </a:t>
            </a:r>
            <a:endParaRPr lang="de-DE" sz="1100" dirty="0"/>
          </a:p>
        </p:txBody>
      </p:sp>
      <p:sp>
        <p:nvSpPr>
          <p:cNvPr id="6" name="Textfeld 5"/>
          <p:cNvSpPr txBox="1"/>
          <p:nvPr/>
        </p:nvSpPr>
        <p:spPr>
          <a:xfrm>
            <a:off x="788550" y="3158384"/>
            <a:ext cx="1603205" cy="58477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Tokens and Anchors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2941608" y="3087293"/>
            <a:ext cx="440809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Stellar has an integrated asset platform which supports the creation of new tokens. New tokens can be traded immediately on the </a:t>
            </a:r>
            <a:r>
              <a:rPr lang="en-US" sz="1100" dirty="0" err="1" smtClean="0"/>
              <a:t>distrubuted</a:t>
            </a:r>
            <a:r>
              <a:rPr lang="en-US" sz="1100" dirty="0" smtClean="0"/>
              <a:t> </a:t>
            </a:r>
            <a:r>
              <a:rPr lang="en-US" sz="1100" b="1" dirty="0" smtClean="0">
                <a:solidFill>
                  <a:srgbClr val="00B0F0"/>
                </a:solidFill>
              </a:rPr>
              <a:t>Stellar exchanges </a:t>
            </a:r>
            <a:r>
              <a:rPr lang="en-US" sz="1100" dirty="0" smtClean="0"/>
              <a:t>like </a:t>
            </a:r>
            <a:r>
              <a:rPr lang="en-US" sz="1100" dirty="0" err="1" smtClean="0"/>
              <a:t>StellarX</a:t>
            </a:r>
            <a:r>
              <a:rPr lang="en-US" sz="1100" dirty="0" smtClean="0"/>
              <a:t>. Stellar also supports the creation of so called anchors. </a:t>
            </a:r>
            <a:r>
              <a:rPr lang="en-US" sz="1100" dirty="0"/>
              <a:t>Anchors are entities in the Stellar network which can hold a deposit and issue credits as and when required.</a:t>
            </a:r>
            <a:r>
              <a:rPr lang="en-US" sz="1100" dirty="0" smtClean="0"/>
              <a:t> </a:t>
            </a:r>
            <a:endParaRPr lang="de-DE" sz="1100" dirty="0"/>
          </a:p>
        </p:txBody>
      </p:sp>
      <p:sp>
        <p:nvSpPr>
          <p:cNvPr id="8" name="Textfeld 7"/>
          <p:cNvSpPr txBox="1"/>
          <p:nvPr/>
        </p:nvSpPr>
        <p:spPr>
          <a:xfrm>
            <a:off x="788550" y="4188953"/>
            <a:ext cx="1603205" cy="58477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Smart </a:t>
            </a:r>
          </a:p>
          <a:p>
            <a:pPr algn="ctr"/>
            <a:r>
              <a:rPr lang="en-US" sz="1600" b="1" dirty="0" smtClean="0"/>
              <a:t>Contracts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941608" y="4117862"/>
            <a:ext cx="440809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Stellar provides “Smart Contract” functionalities, like </a:t>
            </a:r>
            <a:r>
              <a:rPr lang="en-US" sz="1100" dirty="0" err="1" smtClean="0"/>
              <a:t>timebound</a:t>
            </a:r>
            <a:r>
              <a:rPr lang="en-US" sz="1100" dirty="0" smtClean="0"/>
              <a:t> payments, multi signature accounts and weighted signatures. This enables a set of Smart Contracts which are sufficient for most token requirements. Also Smart Contracts do not require additional costs to be executed (unlike </a:t>
            </a:r>
            <a:r>
              <a:rPr lang="en-US" sz="1100" dirty="0" err="1" smtClean="0"/>
              <a:t>Ethereum</a:t>
            </a:r>
            <a:r>
              <a:rPr lang="en-US" sz="1100" dirty="0" smtClean="0"/>
              <a:t>).  </a:t>
            </a:r>
            <a:endParaRPr lang="de-DE" sz="1100" dirty="0"/>
          </a:p>
        </p:txBody>
      </p:sp>
      <p:sp>
        <p:nvSpPr>
          <p:cNvPr id="10" name="Textfeld 9"/>
          <p:cNvSpPr txBox="1"/>
          <p:nvPr/>
        </p:nvSpPr>
        <p:spPr>
          <a:xfrm>
            <a:off x="788549" y="5237316"/>
            <a:ext cx="1603205" cy="58477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 Economy Partner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2941608" y="5098816"/>
            <a:ext cx="44080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Stellar has a long list of successful partners: </a:t>
            </a:r>
            <a:r>
              <a:rPr lang="en-US" sz="1100" b="1" dirty="0" smtClean="0">
                <a:solidFill>
                  <a:srgbClr val="00B0F0"/>
                </a:solidFill>
              </a:rPr>
              <a:t>IBM</a:t>
            </a:r>
            <a:r>
              <a:rPr lang="en-US" sz="1100" dirty="0" smtClean="0"/>
              <a:t>, Deloitte, stripe and many more</a:t>
            </a:r>
            <a:r>
              <a:rPr lang="en-US" sz="1100" dirty="0"/>
              <a:t>. See stellar.org/about/directory and also </a:t>
            </a:r>
            <a:r>
              <a:rPr lang="en-US" sz="1100" dirty="0" smtClean="0"/>
              <a:t>for IBM ibm.com/blogs/</a:t>
            </a:r>
            <a:r>
              <a:rPr lang="en-US" sz="1100" dirty="0" err="1" smtClean="0"/>
              <a:t>blockchain</a:t>
            </a:r>
            <a:r>
              <a:rPr lang="en-US" sz="1100" dirty="0" smtClean="0"/>
              <a:t>/2018/07/stable-coins-enabling-payments-on-blockchain-through-alternative-digital-currencies</a:t>
            </a:r>
            <a:r>
              <a:rPr lang="en-US" sz="1100" dirty="0"/>
              <a:t>/</a:t>
            </a:r>
            <a:endParaRPr lang="de-DE" sz="1100" dirty="0"/>
          </a:p>
        </p:txBody>
      </p:sp>
      <p:sp>
        <p:nvSpPr>
          <p:cNvPr id="3" name="Textfeld 2"/>
          <p:cNvSpPr txBox="1"/>
          <p:nvPr/>
        </p:nvSpPr>
        <p:spPr>
          <a:xfrm>
            <a:off x="2941608" y="5868257"/>
            <a:ext cx="5667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/>
              <a:t>For</a:t>
            </a:r>
            <a:r>
              <a:rPr lang="de-DE" sz="1400" dirty="0" smtClean="0"/>
              <a:t> </a:t>
            </a:r>
            <a:r>
              <a:rPr lang="de-DE" sz="1400" dirty="0" err="1" smtClean="0"/>
              <a:t>more</a:t>
            </a:r>
            <a:r>
              <a:rPr lang="de-DE" sz="1400" dirty="0" smtClean="0"/>
              <a:t> </a:t>
            </a:r>
            <a:r>
              <a:rPr lang="de-DE" sz="1400" dirty="0" err="1" smtClean="0"/>
              <a:t>details</a:t>
            </a:r>
            <a:r>
              <a:rPr lang="de-DE" sz="1400" dirty="0" smtClean="0"/>
              <a:t> </a:t>
            </a:r>
            <a:r>
              <a:rPr lang="de-DE" sz="1400" dirty="0" err="1" smtClean="0"/>
              <a:t>see</a:t>
            </a:r>
            <a:r>
              <a:rPr lang="de-DE" sz="1400" dirty="0" smtClean="0"/>
              <a:t> </a:t>
            </a:r>
            <a:r>
              <a:rPr lang="de-DE" sz="1400" dirty="0"/>
              <a:t>also </a:t>
            </a:r>
            <a:r>
              <a:rPr lang="de-DE" sz="1400" dirty="0" smtClean="0"/>
              <a:t/>
            </a:r>
            <a:br>
              <a:rPr lang="de-DE" sz="1400" dirty="0" smtClean="0"/>
            </a:br>
            <a:r>
              <a:rPr lang="de-DE" sz="1400" dirty="0" smtClean="0"/>
              <a:t>blockgeeks.com/</a:t>
            </a:r>
            <a:r>
              <a:rPr lang="de-DE" sz="1400" dirty="0" err="1" smtClean="0"/>
              <a:t>guides</a:t>
            </a:r>
            <a:r>
              <a:rPr lang="de-DE" sz="1400" dirty="0" smtClean="0"/>
              <a:t>/</a:t>
            </a:r>
            <a:r>
              <a:rPr lang="de-DE" sz="1400" dirty="0" err="1" smtClean="0"/>
              <a:t>what</a:t>
            </a:r>
            <a:r>
              <a:rPr lang="de-DE" sz="1400" dirty="0" smtClean="0"/>
              <a:t>-</a:t>
            </a:r>
            <a:r>
              <a:rPr lang="de-DE" sz="1400" dirty="0" err="1" smtClean="0"/>
              <a:t>is</a:t>
            </a:r>
            <a:r>
              <a:rPr lang="de-DE" sz="1400" dirty="0" smtClean="0"/>
              <a:t>-stellar-</a:t>
            </a:r>
            <a:r>
              <a:rPr lang="de-DE" sz="1400" dirty="0" err="1" smtClean="0"/>
              <a:t>blockchain</a:t>
            </a:r>
            <a:r>
              <a:rPr lang="de-DE" sz="1400" dirty="0"/>
              <a:t>/</a:t>
            </a: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537" y="673654"/>
            <a:ext cx="602101" cy="60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78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mtClean="0"/>
              <a:t>Blue Orion – </a:t>
            </a:r>
            <a:r>
              <a:rPr lang="de-DE" dirty="0"/>
              <a:t>Token Workshop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678442" y="1628775"/>
            <a:ext cx="640406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Background Blue Orion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Personal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mtClean="0"/>
              <a:t>Blue Orion is </a:t>
            </a:r>
            <a:r>
              <a:rPr lang="en-US" dirty="0"/>
              <a:t>a </a:t>
            </a:r>
            <a:r>
              <a:rPr lang="en-US" dirty="0" smtClean="0"/>
              <a:t>Crypto Wallet,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has a focus on special services </a:t>
            </a:r>
            <a:r>
              <a:rPr lang="en-US"/>
              <a:t>which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are </a:t>
            </a:r>
            <a:r>
              <a:rPr lang="en-US" dirty="0"/>
              <a:t>not provided </a:t>
            </a:r>
            <a:r>
              <a:rPr lang="en-US" dirty="0" smtClean="0"/>
              <a:t>elsewhere in the </a:t>
            </a:r>
            <a:r>
              <a:rPr lang="en-US" smtClean="0"/>
              <a:t>crypto </a:t>
            </a:r>
            <a:br>
              <a:rPr lang="en-US" smtClean="0"/>
            </a:br>
            <a:r>
              <a:rPr lang="en-US" smtClean="0"/>
              <a:t>space </a:t>
            </a:r>
            <a:r>
              <a:rPr lang="en-US" dirty="0" smtClean="0"/>
              <a:t>and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strong security approach (secret keys are not transmitted to our </a:t>
            </a:r>
            <a:r>
              <a:rPr lang="en-US" dirty="0" smtClean="0"/>
              <a:t>server, </a:t>
            </a:r>
            <a:r>
              <a:rPr lang="de-DE" dirty="0"/>
              <a:t>non-</a:t>
            </a:r>
            <a:r>
              <a:rPr lang="de-DE" dirty="0" err="1"/>
              <a:t>custodial</a:t>
            </a:r>
            <a:r>
              <a:rPr lang="de-DE" dirty="0"/>
              <a:t> wallet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There are no funds held at any time by the application or </a:t>
            </a:r>
            <a:r>
              <a:rPr lang="en-US" smtClean="0"/>
              <a:t>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mtClean="0"/>
              <a:t>See </a:t>
            </a:r>
            <a:r>
              <a:rPr lang="en-US" smtClean="0">
                <a:solidFill>
                  <a:srgbClr val="0070C0"/>
                </a:solidFill>
              </a:rPr>
              <a:t>smartstellar.org</a:t>
            </a:r>
            <a:r>
              <a:rPr lang="en-US" smtClean="0"/>
              <a:t> for a live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endParaRPr lang="en-US" b="1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241" y="1862486"/>
            <a:ext cx="950900" cy="95567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908" y="3039670"/>
            <a:ext cx="898233" cy="898233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594" y="4159408"/>
            <a:ext cx="962044" cy="962518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4848" y="1862486"/>
            <a:ext cx="1767654" cy="22149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9309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78442" y="2686050"/>
            <a:ext cx="7864196" cy="454149"/>
          </a:xfrm>
          <a:prstGeom prst="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/>
          </a:p>
        </p:txBody>
      </p:sp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Token Workshop</a:t>
            </a:r>
            <a:br>
              <a:rPr lang="de-DE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78442" y="1387983"/>
            <a:ext cx="771179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pPr marL="447675" indent="-447675">
              <a:buFont typeface="+mj-lt"/>
              <a:buAutoNum type="arabicPeriod"/>
            </a:pP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participants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Background Stellar Network + Blue Orion</a:t>
            </a:r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workshop</a:t>
            </a:r>
            <a:endParaRPr lang="de-DE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47675" indent="-447675">
              <a:buFont typeface="+mj-lt"/>
              <a:buAutoNum type="arabicPeriod"/>
            </a:pP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A1: Public </a:t>
            </a:r>
            <a:r>
              <a:rPr lang="de-DE" dirty="0" err="1"/>
              <a:t>and</a:t>
            </a:r>
            <a:r>
              <a:rPr lang="de-DE" dirty="0"/>
              <a:t> Secret </a:t>
            </a:r>
            <a:r>
              <a:rPr lang="de-DE" dirty="0" smtClean="0"/>
              <a:t>Keys on </a:t>
            </a:r>
            <a:r>
              <a:rPr lang="de-DE" dirty="0" err="1"/>
              <a:t>Testnet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Publicnet</a:t>
            </a:r>
            <a:endParaRPr lang="de-DE" dirty="0" smtClean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de-DE" dirty="0" smtClean="0"/>
              <a:t>A2: Assets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Trustlines</a:t>
            </a:r>
            <a:endParaRPr lang="de-DE" dirty="0"/>
          </a:p>
          <a:p>
            <a:pPr marL="447675" indent="-447675">
              <a:buFont typeface="+mj-lt"/>
              <a:buAutoNum type="arabicPeriod"/>
            </a:pPr>
            <a:endParaRPr lang="de-DE" dirty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A3: Send </a:t>
            </a:r>
            <a:r>
              <a:rPr lang="en-US" dirty="0"/>
              <a:t>and receive </a:t>
            </a:r>
            <a:r>
              <a:rPr lang="en-US" dirty="0" smtClean="0"/>
              <a:t>XLM and tokens</a:t>
            </a:r>
          </a:p>
          <a:p>
            <a:pPr marL="447675" indent="-447675">
              <a:buFont typeface="+mj-lt"/>
              <a:buAutoNum type="arabicPeriod"/>
            </a:pPr>
            <a:endParaRPr lang="en-US" dirty="0" smtClean="0"/>
          </a:p>
          <a:p>
            <a:pPr marL="447675" indent="-447675">
              <a:buFont typeface="+mj-lt"/>
              <a:buAutoNum type="arabicPeriod"/>
            </a:pPr>
            <a:r>
              <a:rPr lang="en-US" dirty="0" smtClean="0"/>
              <a:t>A4: Create </a:t>
            </a:r>
            <a:r>
              <a:rPr lang="en-US" dirty="0"/>
              <a:t>your own token with your selected </a:t>
            </a:r>
            <a:r>
              <a:rPr lang="en-US" dirty="0" smtClean="0"/>
              <a:t>name (</a:t>
            </a:r>
            <a:r>
              <a:rPr lang="en-US" dirty="0" err="1" smtClean="0"/>
              <a:t>Testnet</a:t>
            </a:r>
            <a:r>
              <a:rPr lang="en-US" dirty="0" smtClean="0"/>
              <a:t> + </a:t>
            </a:r>
            <a:r>
              <a:rPr lang="en-US" dirty="0" err="1" smtClean="0"/>
              <a:t>Publicnet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sz="1400" b="1" dirty="0" smtClean="0">
                <a:solidFill>
                  <a:srgbClr val="007FF2"/>
                </a:solidFill>
              </a:rPr>
              <a:t>Note: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around 90 min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and 15 min per lesson (A1-A4)</a:t>
            </a:r>
          </a:p>
        </p:txBody>
      </p:sp>
      <p:sp>
        <p:nvSpPr>
          <p:cNvPr id="7" name="Abgerundetes Rechteck 6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98859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678441" y="1537335"/>
            <a:ext cx="750543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Tools to be used in the workshop</a:t>
            </a:r>
          </a:p>
          <a:p>
            <a:endParaRPr lang="en-US" sz="1400" dirty="0" smtClean="0"/>
          </a:p>
          <a:p>
            <a:pPr marL="342900" indent="-342900">
              <a:buAutoNum type="arabicParenR"/>
            </a:pPr>
            <a:r>
              <a:rPr lang="en-US" dirty="0" smtClean="0"/>
              <a:t>Text Editor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T</a:t>
            </a:r>
            <a:r>
              <a:rPr lang="en-US" sz="1400" dirty="0" smtClean="0"/>
              <a:t>o store all the keys created in the workshop</a:t>
            </a:r>
            <a:br>
              <a:rPr lang="en-US" sz="1400" dirty="0" smtClean="0"/>
            </a:br>
            <a:endParaRPr lang="en-US" sz="1400" dirty="0" smtClean="0"/>
          </a:p>
          <a:p>
            <a:pPr marL="342900" indent="-342900">
              <a:buAutoNum type="arabicParenR"/>
            </a:pPr>
            <a:r>
              <a:rPr lang="en-US" dirty="0" smtClean="0"/>
              <a:t>Stellar Laboratory</a:t>
            </a:r>
            <a:br>
              <a:rPr lang="en-US" dirty="0" smtClean="0"/>
            </a:br>
            <a:r>
              <a:rPr lang="en-US" sz="1400" dirty="0" err="1" smtClean="0"/>
              <a:t>Webinterface</a:t>
            </a:r>
            <a:r>
              <a:rPr lang="en-US" sz="1400" dirty="0" smtClean="0"/>
              <a:t> provided from the Stellar Foundation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de-DE" dirty="0">
                <a:hlinkClick r:id="rId2"/>
              </a:rPr>
              <a:t>https://www.stellar.org/laboratory/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AutoNum type="arabicParenR"/>
            </a:pPr>
            <a:r>
              <a:rPr lang="en-US" dirty="0"/>
              <a:t>Stellar </a:t>
            </a:r>
            <a:r>
              <a:rPr lang="en-US" dirty="0" smtClean="0"/>
              <a:t>Expert</a:t>
            </a:r>
            <a:r>
              <a:rPr lang="en-US" dirty="0"/>
              <a:t/>
            </a:r>
            <a:br>
              <a:rPr lang="en-US" dirty="0"/>
            </a:br>
            <a:r>
              <a:rPr lang="en-US" sz="1400" dirty="0" smtClean="0"/>
              <a:t>Account and Asset Explorer</a:t>
            </a:r>
            <a:br>
              <a:rPr lang="en-US" sz="1400" dirty="0" smtClean="0"/>
            </a:br>
            <a:r>
              <a:rPr lang="de-DE" dirty="0">
                <a:hlinkClick r:id="rId3"/>
              </a:rPr>
              <a:t>https://stellar.expert/explorer/public</a:t>
            </a:r>
            <a:r>
              <a:rPr lang="de-DE" dirty="0" smtClean="0">
                <a:hlinkClick r:id="rId3"/>
              </a:rPr>
              <a:t>/</a:t>
            </a:r>
            <a:endParaRPr lang="de-DE" dirty="0" smtClean="0"/>
          </a:p>
          <a:p>
            <a:pPr marL="342900" indent="-342900">
              <a:buAutoNum type="arabicParenR"/>
            </a:pPr>
            <a:endParaRPr lang="en-US" dirty="0" smtClean="0"/>
          </a:p>
          <a:p>
            <a:pPr marL="342900" indent="-342900">
              <a:buAutoNum type="arabicParenR"/>
            </a:pPr>
            <a:r>
              <a:rPr lang="en-US" dirty="0" smtClean="0"/>
              <a:t>Smart Stellar Web-Wallet</a:t>
            </a:r>
            <a:br>
              <a:rPr lang="en-US" dirty="0" smtClean="0"/>
            </a:br>
            <a:r>
              <a:rPr lang="en-US" sz="1400" dirty="0" smtClean="0"/>
              <a:t>Web-Wallet developed by </a:t>
            </a:r>
            <a:r>
              <a:rPr lang="en-US" sz="1400" dirty="0"/>
              <a:t>Blue Orion </a:t>
            </a:r>
            <a:r>
              <a:rPr lang="en-US" sz="1200" dirty="0"/>
              <a:t>(</a:t>
            </a:r>
            <a:r>
              <a:rPr lang="en-US" sz="1200" u="sng" dirty="0">
                <a:solidFill>
                  <a:srgbClr val="007FF2"/>
                </a:solidFill>
              </a:rPr>
              <a:t>http://blueorion.cc/</a:t>
            </a:r>
            <a:r>
              <a:rPr lang="en-US" sz="1200" dirty="0"/>
              <a:t>)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de-DE" dirty="0" smtClean="0">
                <a:hlinkClick r:id="rId4"/>
              </a:rPr>
              <a:t>https</a:t>
            </a:r>
            <a:r>
              <a:rPr lang="de-DE" dirty="0">
                <a:hlinkClick r:id="rId4"/>
              </a:rPr>
              <a:t>://smartstellar.org/</a:t>
            </a:r>
            <a:endParaRPr lang="en-US" dirty="0" smtClean="0"/>
          </a:p>
          <a:p>
            <a:pPr marL="342900" indent="-342900">
              <a:buAutoNum type="arabicParenR"/>
            </a:pPr>
            <a:endParaRPr lang="en-US" dirty="0"/>
          </a:p>
          <a:p>
            <a:pPr marL="342900" indent="-342900">
              <a:buAutoNum type="arabicParenR"/>
            </a:pPr>
            <a:endParaRPr lang="en-US" dirty="0"/>
          </a:p>
        </p:txBody>
      </p:sp>
      <p:sp>
        <p:nvSpPr>
          <p:cNvPr id="5" name="Abgerundetes Rechteck 4"/>
          <p:cNvSpPr>
            <a:spLocks noChangeAspect="1"/>
          </p:cNvSpPr>
          <p:nvPr/>
        </p:nvSpPr>
        <p:spPr>
          <a:xfrm>
            <a:off x="8104658" y="723471"/>
            <a:ext cx="380830" cy="381429"/>
          </a:xfrm>
          <a:prstGeom prst="roundRect">
            <a:avLst/>
          </a:prstGeom>
          <a:solidFill>
            <a:srgbClr val="007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smtClean="0"/>
              <a:t>P</a:t>
            </a:r>
            <a:endParaRPr lang="de-DE" sz="2400" b="1" dirty="0"/>
          </a:p>
        </p:txBody>
      </p:sp>
      <p:sp>
        <p:nvSpPr>
          <p:cNvPr id="7" name="Titel 28"/>
          <p:cNvSpPr>
            <a:spLocks noGrp="1"/>
          </p:cNvSpPr>
          <p:nvPr>
            <p:ph type="ctrTitle"/>
          </p:nvPr>
        </p:nvSpPr>
        <p:spPr>
          <a:xfrm>
            <a:off x="678442" y="873679"/>
            <a:ext cx="7864196" cy="488347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Blue Orion –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Token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Workshop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/>
              <a:t>Tools we </a:t>
            </a:r>
            <a:r>
              <a:rPr lang="en-US" dirty="0" smtClean="0"/>
              <a:t>will use during </a:t>
            </a:r>
            <a:r>
              <a:rPr lang="en-US" dirty="0"/>
              <a:t>the workshop</a:t>
            </a:r>
          </a:p>
        </p:txBody>
      </p:sp>
      <p:pic>
        <p:nvPicPr>
          <p:cNvPr id="1026" name="Picture 2" descr="Bildergebnis fÃ¼r tools it"/>
          <p:cNvPicPr>
            <a:picLocks noChangeAspect="1" noChangeArrowheads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688" y="3061335"/>
            <a:ext cx="2844800" cy="28448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05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2ebaa4ac-08a9-41a1-b43a-7fa8b5763bcb" Revision="1" Stencil="System.MyShapes" StencilVersion="1.0"/>
</Control>
</file>

<file path=customXml/itemProps1.xml><?xml version="1.0" encoding="utf-8"?>
<ds:datastoreItem xmlns:ds="http://schemas.openxmlformats.org/officeDocument/2006/customXml" ds:itemID="{C48A3F3F-D3B5-49EC-AC62-18C8F1DADC54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1868</Words>
  <Application>Microsoft Office PowerPoint</Application>
  <PresentationFormat>Bildschirmpräsentation (4:3)</PresentationFormat>
  <Paragraphs>479</Paragraphs>
  <Slides>50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50</vt:i4>
      </vt:variant>
    </vt:vector>
  </HeadingPairs>
  <TitlesOfParts>
    <vt:vector size="51" baseType="lpstr">
      <vt:lpstr>Rückblick</vt:lpstr>
      <vt:lpstr>PowerPoint-Präsentation</vt:lpstr>
      <vt:lpstr>Blue Orion – Token Workshop Agenda</vt:lpstr>
      <vt:lpstr>Blue Orion – Token Workshop Short Introduction</vt:lpstr>
      <vt:lpstr>Blue Orion – Token Workshop Agenda</vt:lpstr>
      <vt:lpstr>Blue Orion – Token Workshop</vt:lpstr>
      <vt:lpstr>Smart Stellar – Crypto Services</vt:lpstr>
      <vt:lpstr>Blue Orion – Token Workshop</vt:lpstr>
      <vt:lpstr>Blue Orion – Token Workshop Agenda</vt:lpstr>
      <vt:lpstr>Blue Orion – Token Workshop Tools we will use during the workshop</vt:lpstr>
      <vt:lpstr>Blue Orion – Token Workshop Agenda</vt:lpstr>
      <vt:lpstr>Blue Orion – Token Workshop Lesson A1: Content</vt:lpstr>
      <vt:lpstr>Blue Orion – Token Workshop Lesson A1: Understanding public and secret keys</vt:lpstr>
      <vt:lpstr>Blue Orion – Token Workshop Lesson A1: Create &amp; activate an account (via laboratory)</vt:lpstr>
      <vt:lpstr>Blue Orion – Token Workshop Lesson A1: Check account &amp; balance (via laboratory)</vt:lpstr>
      <vt:lpstr>Blue Orion – Token Workshop Lesson A1: Create &amp; activate an account (via wallet)</vt:lpstr>
      <vt:lpstr>Blue Orion – Token Workshop Lesson A1: Create &amp; activate an account (via wallet)</vt:lpstr>
      <vt:lpstr>Blue Orion – Token Workshop Lesson A1: Check account &amp; balance (via wallet)</vt:lpstr>
      <vt:lpstr>Blue Orion – Token Workshop Lesson A1: Let’s do it</vt:lpstr>
      <vt:lpstr>Blue Orion – Token Workshop Agenda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 Agenda</vt:lpstr>
      <vt:lpstr>Blue Orion – Token Workshop Lesson A3: Content</vt:lpstr>
      <vt:lpstr>Blue Orion – Token Workshop Lesson A3: Send XLM and tokens 1/3 (via laboratory)</vt:lpstr>
      <vt:lpstr>Blue Orion – Token Workshop Lesson A3: Send XLM and tokens 2/3</vt:lpstr>
      <vt:lpstr>Blue Orion – Token Workshop Lesson A3: Send XLM and tokens 3/3</vt:lpstr>
      <vt:lpstr>Blue Orion – Token Workshop Lesson A3: Check balance &amp; history</vt:lpstr>
      <vt:lpstr>Blue Orion – Token Workshop Lesson A3: Send XLM and tokens 1/1 (via wallet)</vt:lpstr>
      <vt:lpstr>Blue Orion – Token Workshop Lesson A3: Check balance &amp; history (via wallet)</vt:lpstr>
      <vt:lpstr>Blue Orion – Token Workshop Lesson A3: Let’s do it</vt:lpstr>
      <vt:lpstr>Blue Orion – Token Workshop Outlook - Value add services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 Agenda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Blue Orion – Token Workshop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Tim</dc:creator>
  <cp:lastModifiedBy>Pansegrau, Peter</cp:lastModifiedBy>
  <cp:revision>924</cp:revision>
  <dcterms:created xsi:type="dcterms:W3CDTF">2017-09-26T21:15:59Z</dcterms:created>
  <dcterms:modified xsi:type="dcterms:W3CDTF">2019-05-10T07:58:23Z</dcterms:modified>
</cp:coreProperties>
</file>

<file path=docProps/thumbnail.jpeg>
</file>